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2" r:id="rId4"/>
  </p:sldMasterIdLst>
  <p:notesMasterIdLst>
    <p:notesMasterId r:id="rId46"/>
  </p:notesMasterIdLst>
  <p:handoutMasterIdLst>
    <p:handoutMasterId r:id="rId47"/>
  </p:handoutMasterIdLst>
  <p:sldIdLst>
    <p:sldId id="256" r:id="rId5"/>
    <p:sldId id="496" r:id="rId6"/>
    <p:sldId id="497" r:id="rId7"/>
    <p:sldId id="535" r:id="rId8"/>
    <p:sldId id="531" r:id="rId9"/>
    <p:sldId id="532" r:id="rId10"/>
    <p:sldId id="533" r:id="rId11"/>
    <p:sldId id="539" r:id="rId12"/>
    <p:sldId id="540" r:id="rId13"/>
    <p:sldId id="498" r:id="rId14"/>
    <p:sldId id="502" r:id="rId15"/>
    <p:sldId id="499" r:id="rId16"/>
    <p:sldId id="503" r:id="rId17"/>
    <p:sldId id="504" r:id="rId18"/>
    <p:sldId id="505" r:id="rId19"/>
    <p:sldId id="506" r:id="rId20"/>
    <p:sldId id="507" r:id="rId21"/>
    <p:sldId id="509" r:id="rId22"/>
    <p:sldId id="508" r:id="rId23"/>
    <p:sldId id="510" r:id="rId24"/>
    <p:sldId id="500" r:id="rId25"/>
    <p:sldId id="511" r:id="rId26"/>
    <p:sldId id="512" r:id="rId27"/>
    <p:sldId id="537" r:id="rId28"/>
    <p:sldId id="536" r:id="rId29"/>
    <p:sldId id="514" r:id="rId30"/>
    <p:sldId id="515" r:id="rId31"/>
    <p:sldId id="516" r:id="rId32"/>
    <p:sldId id="517" r:id="rId33"/>
    <p:sldId id="518" r:id="rId34"/>
    <p:sldId id="525" r:id="rId35"/>
    <p:sldId id="501" r:id="rId36"/>
    <p:sldId id="519" r:id="rId37"/>
    <p:sldId id="520" r:id="rId38"/>
    <p:sldId id="521" r:id="rId39"/>
    <p:sldId id="522" r:id="rId40"/>
    <p:sldId id="523" r:id="rId41"/>
    <p:sldId id="524" r:id="rId42"/>
    <p:sldId id="538" r:id="rId43"/>
    <p:sldId id="526" r:id="rId44"/>
    <p:sldId id="328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F4D7FE53-884E-FB44-BA47-7F4DC794B0F8}">
          <p14:sldIdLst>
            <p14:sldId id="256"/>
          </p14:sldIdLst>
        </p14:section>
        <p14:section name="Pre-Requisites" id="{FDC05B97-ECA3-814E-A7AC-D49BEC64439C}">
          <p14:sldIdLst>
            <p14:sldId id="496"/>
            <p14:sldId id="497"/>
            <p14:sldId id="535"/>
            <p14:sldId id="531"/>
            <p14:sldId id="532"/>
            <p14:sldId id="533"/>
            <p14:sldId id="539"/>
            <p14:sldId id="540"/>
            <p14:sldId id="498"/>
            <p14:sldId id="502"/>
            <p14:sldId id="499"/>
            <p14:sldId id="503"/>
            <p14:sldId id="504"/>
            <p14:sldId id="505"/>
            <p14:sldId id="506"/>
            <p14:sldId id="507"/>
            <p14:sldId id="509"/>
            <p14:sldId id="508"/>
            <p14:sldId id="510"/>
            <p14:sldId id="500"/>
            <p14:sldId id="511"/>
            <p14:sldId id="512"/>
            <p14:sldId id="537"/>
            <p14:sldId id="536"/>
            <p14:sldId id="514"/>
            <p14:sldId id="515"/>
            <p14:sldId id="516"/>
            <p14:sldId id="517"/>
            <p14:sldId id="518"/>
            <p14:sldId id="525"/>
            <p14:sldId id="501"/>
            <p14:sldId id="519"/>
            <p14:sldId id="520"/>
            <p14:sldId id="521"/>
            <p14:sldId id="522"/>
            <p14:sldId id="523"/>
            <p14:sldId id="524"/>
            <p14:sldId id="538"/>
            <p14:sldId id="526"/>
          </p14:sldIdLst>
        </p14:section>
        <p14:section name="Wrap-Up" id="{F53CF82D-9C9C-C848-AE6E-43FCDA4A19F2}">
          <p14:sldIdLst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44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se Duncan" initials="DD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8" autoAdjust="0"/>
    <p:restoredTop sz="80605" autoAdjust="0"/>
  </p:normalViewPr>
  <p:slideViewPr>
    <p:cSldViewPr snapToGrid="0" snapToObjects="1">
      <p:cViewPr varScale="1">
        <p:scale>
          <a:sx n="161" d="100"/>
          <a:sy n="161" d="100"/>
        </p:scale>
        <p:origin x="264" y="192"/>
      </p:cViewPr>
      <p:guideLst>
        <p:guide orient="horz" pos="3239"/>
        <p:guide pos="44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3552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3E295-345A-EC4B-9F1D-2F0A42EACD60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619D6-E646-234E-84F5-6A2E3B8AC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839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015F3-BD29-154F-B5A6-B0809F0C39E0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F15A1-762E-3242-BF3A-E1B71DAA62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004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15A1-762E-3242-BF3A-E1B71DAA629F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865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creen w/ PS Graphic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1" y="1628"/>
            <a:ext cx="5062463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2533" y="1899103"/>
            <a:ext cx="6858000" cy="840248"/>
          </a:xfrm>
        </p:spPr>
        <p:txBody>
          <a:bodyPr anchor="b">
            <a:normAutofit/>
          </a:bodyPr>
          <a:lstStyle>
            <a:lvl1pPr algn="r">
              <a:defRPr sz="3300" b="0" i="0" baseline="0">
                <a:ln>
                  <a:noFill/>
                </a:ln>
                <a:solidFill>
                  <a:srgbClr val="B5217E"/>
                </a:solidFill>
                <a:latin typeface="Calibri" charset="0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2533" y="2739351"/>
            <a:ext cx="6858000" cy="342177"/>
          </a:xfrm>
        </p:spPr>
        <p:txBody>
          <a:bodyPr/>
          <a:lstStyle>
            <a:lvl1pPr marL="0" indent="0" algn="r">
              <a:buNone/>
              <a:defRPr sz="18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Example subheading text</a:t>
            </a:r>
          </a:p>
        </p:txBody>
      </p:sp>
      <p:sp>
        <p:nvSpPr>
          <p:cNvPr id="17" name="Subtitle 2"/>
          <p:cNvSpPr txBox="1">
            <a:spLocks/>
          </p:cNvSpPr>
          <p:nvPr userDrawn="1"/>
        </p:nvSpPr>
        <p:spPr>
          <a:xfrm>
            <a:off x="2187105" y="3263556"/>
            <a:ext cx="6858000" cy="1755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B5217E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95A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Denise Duncan / Director, Enablement Services / </a:t>
            </a:r>
            <a:fld id="{35902B22-8956-46D5-824C-D7C7DC1E9C2E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95A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pPr marL="0" marR="0" lvl="0" indent="0" algn="r" defTabSz="685800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18 April 2019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95A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776" y="643952"/>
            <a:ext cx="1611608" cy="30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8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creens Light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8510" y="4421701"/>
            <a:ext cx="8047434" cy="342177"/>
          </a:xfrm>
        </p:spPr>
        <p:txBody>
          <a:bodyPr>
            <a:normAutofit/>
          </a:bodyPr>
          <a:lstStyle>
            <a:lvl1pPr marL="0" indent="0" algn="l">
              <a:buNone/>
              <a:defRPr sz="12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48510" y="342898"/>
            <a:ext cx="8047434" cy="3975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10" y="527909"/>
            <a:ext cx="5990035" cy="3675247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450056" y="4303827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406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Screens Light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8510" y="4421701"/>
            <a:ext cx="8047434" cy="342177"/>
          </a:xfrm>
        </p:spPr>
        <p:txBody>
          <a:bodyPr>
            <a:normAutofit/>
          </a:bodyPr>
          <a:lstStyle>
            <a:lvl1pPr marL="0" indent="0" algn="l">
              <a:buNone/>
              <a:defRPr sz="12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48510" y="342898"/>
            <a:ext cx="8047434" cy="3975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0056" y="4303827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806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you Screen w/ PS Graphic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773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2533" y="1899103"/>
            <a:ext cx="6858000" cy="840248"/>
          </a:xfrm>
        </p:spPr>
        <p:txBody>
          <a:bodyPr anchor="b">
            <a:normAutofit/>
          </a:bodyPr>
          <a:lstStyle>
            <a:lvl1pPr algn="r">
              <a:defRPr sz="33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2533" y="2739351"/>
            <a:ext cx="6858000" cy="342177"/>
          </a:xfrm>
        </p:spPr>
        <p:txBody>
          <a:bodyPr/>
          <a:lstStyle>
            <a:lvl1pPr marL="0" indent="0" algn="r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err="1"/>
              <a:t>www.crownpeak.com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776" y="643952"/>
            <a:ext cx="1611608" cy="30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48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you Screen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454" y="-10716"/>
            <a:ext cx="9143546" cy="5164932"/>
          </a:xfrm>
          <a:custGeom>
            <a:avLst/>
            <a:gdLst>
              <a:gd name="connsiteX0" fmla="*/ 0 w 12191395"/>
              <a:gd name="connsiteY0" fmla="*/ 0 h 6886576"/>
              <a:gd name="connsiteX1" fmla="*/ 12191395 w 12191395"/>
              <a:gd name="connsiteY1" fmla="*/ 0 h 6886576"/>
              <a:gd name="connsiteX2" fmla="*/ 12191395 w 12191395"/>
              <a:gd name="connsiteY2" fmla="*/ 6886576 h 6886576"/>
              <a:gd name="connsiteX3" fmla="*/ 0 w 12191395"/>
              <a:gd name="connsiteY3" fmla="*/ 6886576 h 6886576"/>
              <a:gd name="connsiteX4" fmla="*/ 0 w 12191395"/>
              <a:gd name="connsiteY4" fmla="*/ 0 h 6886576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12191395 w 12191395"/>
              <a:gd name="connsiteY2" fmla="*/ 6900863 h 6900863"/>
              <a:gd name="connsiteX3" fmla="*/ 0 w 12191395"/>
              <a:gd name="connsiteY3" fmla="*/ 6900863 h 6900863"/>
              <a:gd name="connsiteX4" fmla="*/ 0 w 12191395"/>
              <a:gd name="connsiteY4" fmla="*/ 14287 h 6900863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9900633 w 12191395"/>
              <a:gd name="connsiteY2" fmla="*/ 2871788 h 6900863"/>
              <a:gd name="connsiteX3" fmla="*/ 12191395 w 12191395"/>
              <a:gd name="connsiteY3" fmla="*/ 6900863 h 6900863"/>
              <a:gd name="connsiteX4" fmla="*/ 0 w 12191395"/>
              <a:gd name="connsiteY4" fmla="*/ 6900863 h 6900863"/>
              <a:gd name="connsiteX5" fmla="*/ 0 w 12191395"/>
              <a:gd name="connsiteY5" fmla="*/ 14287 h 6900863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12186633 w 12191395"/>
              <a:gd name="connsiteY2" fmla="*/ 2828926 h 6900863"/>
              <a:gd name="connsiteX3" fmla="*/ 12191395 w 12191395"/>
              <a:gd name="connsiteY3" fmla="*/ 6900863 h 6900863"/>
              <a:gd name="connsiteX4" fmla="*/ 0 w 12191395"/>
              <a:gd name="connsiteY4" fmla="*/ 6900863 h 6900863"/>
              <a:gd name="connsiteX5" fmla="*/ 0 w 12191395"/>
              <a:gd name="connsiteY5" fmla="*/ 14287 h 6900863"/>
              <a:gd name="connsiteX0" fmla="*/ 0 w 12191395"/>
              <a:gd name="connsiteY0" fmla="*/ 0 h 6886576"/>
              <a:gd name="connsiteX1" fmla="*/ 7505095 w 12191395"/>
              <a:gd name="connsiteY1" fmla="*/ 14288 h 6886576"/>
              <a:gd name="connsiteX2" fmla="*/ 12186633 w 12191395"/>
              <a:gd name="connsiteY2" fmla="*/ 2814639 h 6886576"/>
              <a:gd name="connsiteX3" fmla="*/ 12191395 w 12191395"/>
              <a:gd name="connsiteY3" fmla="*/ 6886576 h 6886576"/>
              <a:gd name="connsiteX4" fmla="*/ 0 w 12191395"/>
              <a:gd name="connsiteY4" fmla="*/ 6886576 h 6886576"/>
              <a:gd name="connsiteX5" fmla="*/ 0 w 12191395"/>
              <a:gd name="connsiteY5" fmla="*/ 0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395" h="6886576">
                <a:moveTo>
                  <a:pt x="0" y="0"/>
                </a:moveTo>
                <a:lnTo>
                  <a:pt x="7505095" y="14288"/>
                </a:lnTo>
                <a:lnTo>
                  <a:pt x="12186633" y="2814639"/>
                </a:lnTo>
                <a:cubicBezTo>
                  <a:pt x="12188220" y="4171951"/>
                  <a:pt x="12189808" y="5529264"/>
                  <a:pt x="12191395" y="6886576"/>
                </a:cubicBezTo>
                <a:lnTo>
                  <a:pt x="0" y="688657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2533" y="1899103"/>
            <a:ext cx="6858000" cy="840248"/>
          </a:xfrm>
        </p:spPr>
        <p:txBody>
          <a:bodyPr anchor="b">
            <a:normAutofit/>
          </a:bodyPr>
          <a:lstStyle>
            <a:lvl1pPr algn="r">
              <a:defRPr sz="33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2533" y="2739351"/>
            <a:ext cx="6858000" cy="342177"/>
          </a:xfrm>
        </p:spPr>
        <p:txBody>
          <a:bodyPr/>
          <a:lstStyle>
            <a:lvl1pPr marL="0" indent="0" algn="r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err="1"/>
              <a:t>www.crownpeak.com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776" y="643952"/>
            <a:ext cx="1611608" cy="30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25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95397-5482-F245-8ABB-32E8412BBEEF}" type="slidenum">
              <a: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</a:rPr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39427" y="311718"/>
            <a:ext cx="7018952" cy="228524"/>
          </a:xfrm>
        </p:spPr>
        <p:txBody>
          <a:bodyPr wrap="square" lIns="0" tIns="0" rIns="0" bIns="0">
            <a:spAutoFit/>
          </a:bodyPr>
          <a:lstStyle>
            <a:lvl1pPr>
              <a:defRPr sz="1650" b="1">
                <a:solidFill>
                  <a:schemeClr val="accent1"/>
                </a:solidFill>
              </a:defRPr>
            </a:lvl1pPr>
            <a:lvl2pPr>
              <a:defRPr sz="1650"/>
            </a:lvl2pPr>
            <a:lvl3pPr>
              <a:defRPr sz="1650"/>
            </a:lvl3pPr>
            <a:lvl4pPr>
              <a:defRPr sz="1650"/>
            </a:lvl4pPr>
            <a:lvl5pPr>
              <a:defRPr sz="16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9427" y="100798"/>
            <a:ext cx="7018952" cy="220445"/>
          </a:xfrm>
        </p:spPr>
        <p:txBody>
          <a:bodyPr/>
          <a:lstStyle>
            <a:lvl1pPr>
              <a:defRPr b="1">
                <a:solidFill>
                  <a:srgbClr val="68707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957613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8685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creen Magenta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 userDrawn="1"/>
        </p:nvSpPr>
        <p:spPr>
          <a:xfrm>
            <a:off x="-23470" y="-1113"/>
            <a:ext cx="4590839" cy="5152587"/>
          </a:xfrm>
          <a:custGeom>
            <a:avLst/>
            <a:gdLst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254681 w 4339575"/>
              <a:gd name="connsiteY2" fmla="*/ 0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305481 w 4339575"/>
              <a:gd name="connsiteY2" fmla="*/ 135466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1150306 w 5489881"/>
              <a:gd name="connsiteY0" fmla="*/ 6888789 h 6888789"/>
              <a:gd name="connsiteX1" fmla="*/ 0 w 5489881"/>
              <a:gd name="connsiteY1" fmla="*/ 135468 h 6888789"/>
              <a:gd name="connsiteX2" fmla="*/ 4455787 w 5489881"/>
              <a:gd name="connsiteY2" fmla="*/ 0 h 6888789"/>
              <a:gd name="connsiteX3" fmla="*/ 5489881 w 5489881"/>
              <a:gd name="connsiteY3" fmla="*/ 6888789 h 6888789"/>
              <a:gd name="connsiteX4" fmla="*/ 1150306 w 5489881"/>
              <a:gd name="connsiteY4" fmla="*/ 6888789 h 6888789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4472720 w 5489881"/>
              <a:gd name="connsiteY2" fmla="*/ 33865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389920 w 5489881"/>
              <a:gd name="connsiteY2" fmla="*/ 50799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728587 w 5489881"/>
              <a:gd name="connsiteY2" fmla="*/ 33866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87188 h 6787188"/>
              <a:gd name="connsiteX1" fmla="*/ 0 w 5489881"/>
              <a:gd name="connsiteY1" fmla="*/ 33867 h 6787188"/>
              <a:gd name="connsiteX2" fmla="*/ 2711654 w 5489881"/>
              <a:gd name="connsiteY2" fmla="*/ 0 h 6787188"/>
              <a:gd name="connsiteX3" fmla="*/ 5489881 w 5489881"/>
              <a:gd name="connsiteY3" fmla="*/ 6787188 h 6787188"/>
              <a:gd name="connsiteX4" fmla="*/ 1150306 w 5489881"/>
              <a:gd name="connsiteY4" fmla="*/ 6787188 h 6787188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677787 w 5489881"/>
              <a:gd name="connsiteY2" fmla="*/ 16933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6268815"/>
              <a:gd name="connsiteY0" fmla="*/ 6753321 h 6973454"/>
              <a:gd name="connsiteX1" fmla="*/ 0 w 6268815"/>
              <a:gd name="connsiteY1" fmla="*/ 0 h 6973454"/>
              <a:gd name="connsiteX2" fmla="*/ 2677787 w 6268815"/>
              <a:gd name="connsiteY2" fmla="*/ 16933 h 6973454"/>
              <a:gd name="connsiteX3" fmla="*/ 6268815 w 6268815"/>
              <a:gd name="connsiteY3" fmla="*/ 6973454 h 6973454"/>
              <a:gd name="connsiteX4" fmla="*/ 1150306 w 6268815"/>
              <a:gd name="connsiteY4" fmla="*/ 6753321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678947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593886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121119"/>
              <a:gd name="connsiteY0" fmla="*/ 6939587 h 6984196"/>
              <a:gd name="connsiteX1" fmla="*/ 1160 w 6121119"/>
              <a:gd name="connsiteY1" fmla="*/ 0 h 6984196"/>
              <a:gd name="connsiteX2" fmla="*/ 2593886 w 6121119"/>
              <a:gd name="connsiteY2" fmla="*/ 16933 h 6984196"/>
              <a:gd name="connsiteX3" fmla="*/ 6121119 w 6121119"/>
              <a:gd name="connsiteY3" fmla="*/ 6984196 h 6984196"/>
              <a:gd name="connsiteX4" fmla="*/ 0 w 6121119"/>
              <a:gd name="connsiteY4" fmla="*/ 693958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592729 w 6119962"/>
              <a:gd name="connsiteY2" fmla="*/ 16933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624626 w 6119962"/>
              <a:gd name="connsiteY2" fmla="*/ 70647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20112 w 6098700"/>
              <a:gd name="connsiteY0" fmla="*/ 6939587 h 6941226"/>
              <a:gd name="connsiteX1" fmla="*/ 6 w 6098700"/>
              <a:gd name="connsiteY1" fmla="*/ 0 h 6941226"/>
              <a:gd name="connsiteX2" fmla="*/ 2603364 w 6098700"/>
              <a:gd name="connsiteY2" fmla="*/ 27677 h 6941226"/>
              <a:gd name="connsiteX3" fmla="*/ 6098700 w 6098700"/>
              <a:gd name="connsiteY3" fmla="*/ 6941226 h 6941226"/>
              <a:gd name="connsiteX4" fmla="*/ 20112 w 6098700"/>
              <a:gd name="connsiteY4" fmla="*/ 6939587 h 6941226"/>
              <a:gd name="connsiteX0" fmla="*/ 0 w 6121119"/>
              <a:gd name="connsiteY0" fmla="*/ 6918102 h 6941226"/>
              <a:gd name="connsiteX1" fmla="*/ 22425 w 6121119"/>
              <a:gd name="connsiteY1" fmla="*/ 0 h 6941226"/>
              <a:gd name="connsiteX2" fmla="*/ 2625783 w 6121119"/>
              <a:gd name="connsiteY2" fmla="*/ 27677 h 6941226"/>
              <a:gd name="connsiteX3" fmla="*/ 6121119 w 6121119"/>
              <a:gd name="connsiteY3" fmla="*/ 6941226 h 6941226"/>
              <a:gd name="connsiteX4" fmla="*/ 0 w 6121119"/>
              <a:gd name="connsiteY4" fmla="*/ 6918102 h 694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1119" h="6941226">
                <a:moveTo>
                  <a:pt x="0" y="6918102"/>
                </a:moveTo>
                <a:cubicBezTo>
                  <a:pt x="387" y="4604906"/>
                  <a:pt x="22038" y="2313196"/>
                  <a:pt x="22425" y="0"/>
                </a:cubicBezTo>
                <a:lnTo>
                  <a:pt x="2625783" y="27677"/>
                </a:lnTo>
                <a:lnTo>
                  <a:pt x="6121119" y="6941226"/>
                </a:lnTo>
                <a:lnTo>
                  <a:pt x="0" y="6918102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2533" y="1899103"/>
            <a:ext cx="6858000" cy="840248"/>
          </a:xfrm>
        </p:spPr>
        <p:txBody>
          <a:bodyPr anchor="b">
            <a:normAutofit/>
          </a:bodyPr>
          <a:lstStyle>
            <a:lvl1pPr algn="r">
              <a:defRPr sz="3300" b="0" i="0" baseline="0">
                <a:ln>
                  <a:noFill/>
                </a:ln>
                <a:solidFill>
                  <a:srgbClr val="B5217E"/>
                </a:solidFill>
                <a:latin typeface="Calibri" charset="0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2533" y="2739351"/>
            <a:ext cx="6858000" cy="342177"/>
          </a:xfrm>
        </p:spPr>
        <p:txBody>
          <a:bodyPr/>
          <a:lstStyle>
            <a:lvl1pPr marL="0" indent="0" algn="r">
              <a:buNone/>
              <a:defRPr sz="18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Example subheading text</a:t>
            </a:r>
          </a:p>
        </p:txBody>
      </p:sp>
      <p:sp>
        <p:nvSpPr>
          <p:cNvPr id="17" name="Subtitle 2"/>
          <p:cNvSpPr txBox="1">
            <a:spLocks/>
          </p:cNvSpPr>
          <p:nvPr userDrawn="1"/>
        </p:nvSpPr>
        <p:spPr>
          <a:xfrm>
            <a:off x="2187105" y="3263556"/>
            <a:ext cx="6858000" cy="1755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B5217E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95A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Denise Duncan / Director, Enablement Services / </a:t>
            </a:r>
            <a:fld id="{E354890E-E41F-4ECD-B53C-931DF6A975CF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95A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pPr marL="0" marR="0" lvl="0" indent="0" algn="r" defTabSz="685800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18 April 2019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95A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776" y="643952"/>
            <a:ext cx="1611608" cy="305131"/>
          </a:xfrm>
          <a:prstGeom prst="rect">
            <a:avLst/>
          </a:prstGeom>
        </p:spPr>
      </p:pic>
      <p:sp>
        <p:nvSpPr>
          <p:cNvPr id="20" name="Right Triangle 19"/>
          <p:cNvSpPr/>
          <p:nvPr userDrawn="1"/>
        </p:nvSpPr>
        <p:spPr>
          <a:xfrm rot="10800000" flipH="1">
            <a:off x="-23471" y="-10714"/>
            <a:ext cx="5053583" cy="2760916"/>
          </a:xfrm>
          <a:custGeom>
            <a:avLst/>
            <a:gdLst>
              <a:gd name="connsiteX0" fmla="*/ 0 w 5913047"/>
              <a:gd name="connsiteY0" fmla="*/ 3980599 h 3980599"/>
              <a:gd name="connsiteX1" fmla="*/ 0 w 5913047"/>
              <a:gd name="connsiteY1" fmla="*/ 0 h 3980599"/>
              <a:gd name="connsiteX2" fmla="*/ 5913047 w 5913047"/>
              <a:gd name="connsiteY2" fmla="*/ 3980599 h 3980599"/>
              <a:gd name="connsiteX3" fmla="*/ 0 w 5913047"/>
              <a:gd name="connsiteY3" fmla="*/ 3980599 h 3980599"/>
              <a:gd name="connsiteX0" fmla="*/ 0 w 6956034"/>
              <a:gd name="connsiteY0" fmla="*/ 3980599 h 3980599"/>
              <a:gd name="connsiteX1" fmla="*/ 0 w 6956034"/>
              <a:gd name="connsiteY1" fmla="*/ 0 h 3980599"/>
              <a:gd name="connsiteX2" fmla="*/ 6956034 w 6956034"/>
              <a:gd name="connsiteY2" fmla="*/ 3894874 h 3980599"/>
              <a:gd name="connsiteX3" fmla="*/ 0 w 6956034"/>
              <a:gd name="connsiteY3" fmla="*/ 3980599 h 3980599"/>
              <a:gd name="connsiteX0" fmla="*/ 14288 w 6956034"/>
              <a:gd name="connsiteY0" fmla="*/ 3909162 h 3909162"/>
              <a:gd name="connsiteX1" fmla="*/ 0 w 6956034"/>
              <a:gd name="connsiteY1" fmla="*/ 0 h 3909162"/>
              <a:gd name="connsiteX2" fmla="*/ 6956034 w 6956034"/>
              <a:gd name="connsiteY2" fmla="*/ 3894874 h 3909162"/>
              <a:gd name="connsiteX3" fmla="*/ 14288 w 6956034"/>
              <a:gd name="connsiteY3" fmla="*/ 3909162 h 3909162"/>
              <a:gd name="connsiteX0" fmla="*/ 634 w 6942380"/>
              <a:gd name="connsiteY0" fmla="*/ 3837724 h 3837724"/>
              <a:gd name="connsiteX1" fmla="*/ 14921 w 6942380"/>
              <a:gd name="connsiteY1" fmla="*/ 0 h 3837724"/>
              <a:gd name="connsiteX2" fmla="*/ 6942380 w 6942380"/>
              <a:gd name="connsiteY2" fmla="*/ 3823436 h 3837724"/>
              <a:gd name="connsiteX3" fmla="*/ 634 w 6942380"/>
              <a:gd name="connsiteY3" fmla="*/ 3837724 h 3837724"/>
              <a:gd name="connsiteX0" fmla="*/ 414 w 6942160"/>
              <a:gd name="connsiteY0" fmla="*/ 3709136 h 3709136"/>
              <a:gd name="connsiteX1" fmla="*/ 28989 w 6942160"/>
              <a:gd name="connsiteY1" fmla="*/ 0 h 3709136"/>
              <a:gd name="connsiteX2" fmla="*/ 6942160 w 6942160"/>
              <a:gd name="connsiteY2" fmla="*/ 3694848 h 3709136"/>
              <a:gd name="connsiteX3" fmla="*/ 414 w 6942160"/>
              <a:gd name="connsiteY3" fmla="*/ 3709136 h 3709136"/>
              <a:gd name="connsiteX0" fmla="*/ 414 w 6942160"/>
              <a:gd name="connsiteY0" fmla="*/ 3751998 h 3751998"/>
              <a:gd name="connsiteX1" fmla="*/ 28989 w 6942160"/>
              <a:gd name="connsiteY1" fmla="*/ 0 h 3751998"/>
              <a:gd name="connsiteX2" fmla="*/ 6942160 w 6942160"/>
              <a:gd name="connsiteY2" fmla="*/ 3737710 h 3751998"/>
              <a:gd name="connsiteX3" fmla="*/ 414 w 6942160"/>
              <a:gd name="connsiteY3" fmla="*/ 3751998 h 3751998"/>
              <a:gd name="connsiteX0" fmla="*/ 71438 w 7013184"/>
              <a:gd name="connsiteY0" fmla="*/ 3780573 h 3780573"/>
              <a:gd name="connsiteX1" fmla="*/ 0 w 7013184"/>
              <a:gd name="connsiteY1" fmla="*/ 0 h 3780573"/>
              <a:gd name="connsiteX2" fmla="*/ 7013184 w 7013184"/>
              <a:gd name="connsiteY2" fmla="*/ 3766285 h 3780573"/>
              <a:gd name="connsiteX3" fmla="*/ 71438 w 7013184"/>
              <a:gd name="connsiteY3" fmla="*/ 3780573 h 3780573"/>
              <a:gd name="connsiteX0" fmla="*/ 1374 w 7014558"/>
              <a:gd name="connsiteY0" fmla="*/ 3780573 h 3780573"/>
              <a:gd name="connsiteX1" fmla="*/ 1374 w 7014558"/>
              <a:gd name="connsiteY1" fmla="*/ 0 h 3780573"/>
              <a:gd name="connsiteX2" fmla="*/ 7014558 w 7014558"/>
              <a:gd name="connsiteY2" fmla="*/ 3766285 h 3780573"/>
              <a:gd name="connsiteX3" fmla="*/ 1374 w 7014558"/>
              <a:gd name="connsiteY3" fmla="*/ 3780573 h 3780573"/>
              <a:gd name="connsiteX0" fmla="*/ 1374 w 6334075"/>
              <a:gd name="connsiteY0" fmla="*/ 3780573 h 3798182"/>
              <a:gd name="connsiteX1" fmla="*/ 1374 w 6334075"/>
              <a:gd name="connsiteY1" fmla="*/ 0 h 3798182"/>
              <a:gd name="connsiteX2" fmla="*/ 6334075 w 6334075"/>
              <a:gd name="connsiteY2" fmla="*/ 3798182 h 3798182"/>
              <a:gd name="connsiteX3" fmla="*/ 1374 w 6334075"/>
              <a:gd name="connsiteY3" fmla="*/ 3780573 h 3798182"/>
              <a:gd name="connsiteX0" fmla="*/ 1374 w 5058168"/>
              <a:gd name="connsiteY0" fmla="*/ 3780573 h 3883242"/>
              <a:gd name="connsiteX1" fmla="*/ 1374 w 5058168"/>
              <a:gd name="connsiteY1" fmla="*/ 0 h 3883242"/>
              <a:gd name="connsiteX2" fmla="*/ 5058168 w 5058168"/>
              <a:gd name="connsiteY2" fmla="*/ 3883242 h 3883242"/>
              <a:gd name="connsiteX3" fmla="*/ 1374 w 5058168"/>
              <a:gd name="connsiteY3" fmla="*/ 3780573 h 3883242"/>
              <a:gd name="connsiteX0" fmla="*/ 1374 w 3750363"/>
              <a:gd name="connsiteY0" fmla="*/ 3780573 h 3989567"/>
              <a:gd name="connsiteX1" fmla="*/ 1374 w 3750363"/>
              <a:gd name="connsiteY1" fmla="*/ 0 h 3989567"/>
              <a:gd name="connsiteX2" fmla="*/ 3750363 w 3750363"/>
              <a:gd name="connsiteY2" fmla="*/ 3989567 h 3989567"/>
              <a:gd name="connsiteX3" fmla="*/ 1374 w 3750363"/>
              <a:gd name="connsiteY3" fmla="*/ 3780573 h 3989567"/>
              <a:gd name="connsiteX0" fmla="*/ 1374 w 5515368"/>
              <a:gd name="connsiteY0" fmla="*/ 3780573 h 3780573"/>
              <a:gd name="connsiteX1" fmla="*/ 1374 w 5515368"/>
              <a:gd name="connsiteY1" fmla="*/ 0 h 3780573"/>
              <a:gd name="connsiteX2" fmla="*/ 5515368 w 5515368"/>
              <a:gd name="connsiteY2" fmla="*/ 3745018 h 3780573"/>
              <a:gd name="connsiteX3" fmla="*/ 1374 w 5515368"/>
              <a:gd name="connsiteY3" fmla="*/ 3780573 h 3780573"/>
              <a:gd name="connsiteX0" fmla="*/ 1374 w 7429229"/>
              <a:gd name="connsiteY0" fmla="*/ 3780573 h 3780573"/>
              <a:gd name="connsiteX1" fmla="*/ 1374 w 7429229"/>
              <a:gd name="connsiteY1" fmla="*/ 0 h 3780573"/>
              <a:gd name="connsiteX2" fmla="*/ 7429229 w 7429229"/>
              <a:gd name="connsiteY2" fmla="*/ 3766283 h 3780573"/>
              <a:gd name="connsiteX3" fmla="*/ 1374 w 7429229"/>
              <a:gd name="connsiteY3" fmla="*/ 3780573 h 3780573"/>
              <a:gd name="connsiteX0" fmla="*/ 735 w 7428590"/>
              <a:gd name="connsiteY0" fmla="*/ 4003857 h 4003857"/>
              <a:gd name="connsiteX1" fmla="*/ 11367 w 7428590"/>
              <a:gd name="connsiteY1" fmla="*/ 0 h 4003857"/>
              <a:gd name="connsiteX2" fmla="*/ 7428590 w 7428590"/>
              <a:gd name="connsiteY2" fmla="*/ 3989567 h 4003857"/>
              <a:gd name="connsiteX3" fmla="*/ 735 w 7428590"/>
              <a:gd name="connsiteY3" fmla="*/ 4003857 h 4003857"/>
              <a:gd name="connsiteX0" fmla="*/ 1376 w 7418598"/>
              <a:gd name="connsiteY0" fmla="*/ 3855001 h 3989567"/>
              <a:gd name="connsiteX1" fmla="*/ 1375 w 7418598"/>
              <a:gd name="connsiteY1" fmla="*/ 0 h 3989567"/>
              <a:gd name="connsiteX2" fmla="*/ 7418598 w 7418598"/>
              <a:gd name="connsiteY2" fmla="*/ 3989567 h 3989567"/>
              <a:gd name="connsiteX3" fmla="*/ 1376 w 7418598"/>
              <a:gd name="connsiteY3" fmla="*/ 3855001 h 3989567"/>
              <a:gd name="connsiteX0" fmla="*/ 10634 w 7417223"/>
              <a:gd name="connsiteY0" fmla="*/ 3971960 h 3989567"/>
              <a:gd name="connsiteX1" fmla="*/ 0 w 7417223"/>
              <a:gd name="connsiteY1" fmla="*/ 0 h 3989567"/>
              <a:gd name="connsiteX2" fmla="*/ 7417223 w 7417223"/>
              <a:gd name="connsiteY2" fmla="*/ 3989567 h 3989567"/>
              <a:gd name="connsiteX3" fmla="*/ 10634 w 7417223"/>
              <a:gd name="connsiteY3" fmla="*/ 3971960 h 3989567"/>
              <a:gd name="connsiteX0" fmla="*/ 10634 w 6417762"/>
              <a:gd name="connsiteY0" fmla="*/ 3971960 h 3971960"/>
              <a:gd name="connsiteX1" fmla="*/ 0 w 6417762"/>
              <a:gd name="connsiteY1" fmla="*/ 0 h 3971960"/>
              <a:gd name="connsiteX2" fmla="*/ 6417762 w 6417762"/>
              <a:gd name="connsiteY2" fmla="*/ 3649325 h 3971960"/>
              <a:gd name="connsiteX3" fmla="*/ 10634 w 6417762"/>
              <a:gd name="connsiteY3" fmla="*/ 3971960 h 3971960"/>
              <a:gd name="connsiteX0" fmla="*/ 10634 w 5822339"/>
              <a:gd name="connsiteY0" fmla="*/ 3971960 h 3971960"/>
              <a:gd name="connsiteX1" fmla="*/ 0 w 5822339"/>
              <a:gd name="connsiteY1" fmla="*/ 0 h 3971960"/>
              <a:gd name="connsiteX2" fmla="*/ 5822339 w 5822339"/>
              <a:gd name="connsiteY2" fmla="*/ 2713660 h 3971960"/>
              <a:gd name="connsiteX3" fmla="*/ 10634 w 5822339"/>
              <a:gd name="connsiteY3" fmla="*/ 3971960 h 3971960"/>
              <a:gd name="connsiteX0" fmla="*/ 10634 w 6991920"/>
              <a:gd name="connsiteY0" fmla="*/ 3971960 h 3978934"/>
              <a:gd name="connsiteX1" fmla="*/ 0 w 6991920"/>
              <a:gd name="connsiteY1" fmla="*/ 0 h 3978934"/>
              <a:gd name="connsiteX2" fmla="*/ 6991920 w 6991920"/>
              <a:gd name="connsiteY2" fmla="*/ 3978934 h 3978934"/>
              <a:gd name="connsiteX3" fmla="*/ 10634 w 6991920"/>
              <a:gd name="connsiteY3" fmla="*/ 3971960 h 3978934"/>
              <a:gd name="connsiteX0" fmla="*/ 10634 w 6736738"/>
              <a:gd name="connsiteY0" fmla="*/ 3971960 h 3989566"/>
              <a:gd name="connsiteX1" fmla="*/ 0 w 6736738"/>
              <a:gd name="connsiteY1" fmla="*/ 0 h 3989566"/>
              <a:gd name="connsiteX2" fmla="*/ 6736738 w 6736738"/>
              <a:gd name="connsiteY2" fmla="*/ 3989566 h 3989566"/>
              <a:gd name="connsiteX3" fmla="*/ 10634 w 6736738"/>
              <a:gd name="connsiteY3" fmla="*/ 3971960 h 3989566"/>
              <a:gd name="connsiteX0" fmla="*/ 42532 w 6768636"/>
              <a:gd name="connsiteY0" fmla="*/ 3663615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42532 w 6768636"/>
              <a:gd name="connsiteY3" fmla="*/ 3663615 h 3681221"/>
              <a:gd name="connsiteX0" fmla="*/ 21267 w 6768636"/>
              <a:gd name="connsiteY0" fmla="*/ 3674248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21267 w 6768636"/>
              <a:gd name="connsiteY3" fmla="*/ 3674248 h 368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636" h="3681221">
                <a:moveTo>
                  <a:pt x="21267" y="3674248"/>
                </a:moveTo>
                <a:cubicBezTo>
                  <a:pt x="16504" y="2371194"/>
                  <a:pt x="4763" y="1303054"/>
                  <a:pt x="0" y="0"/>
                </a:cubicBezTo>
                <a:lnTo>
                  <a:pt x="6768636" y="3681221"/>
                </a:lnTo>
                <a:lnTo>
                  <a:pt x="21267" y="3674248"/>
                </a:lnTo>
                <a:close/>
              </a:path>
            </a:pathLst>
          </a:custGeom>
          <a:solidFill>
            <a:srgbClr val="B5217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5197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creen Blue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 userDrawn="1"/>
        </p:nvSpPr>
        <p:spPr>
          <a:xfrm>
            <a:off x="-23470" y="-1113"/>
            <a:ext cx="4590839" cy="5152587"/>
          </a:xfrm>
          <a:custGeom>
            <a:avLst/>
            <a:gdLst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254681 w 4339575"/>
              <a:gd name="connsiteY2" fmla="*/ 0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305481 w 4339575"/>
              <a:gd name="connsiteY2" fmla="*/ 135466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1150306 w 5489881"/>
              <a:gd name="connsiteY0" fmla="*/ 6888789 h 6888789"/>
              <a:gd name="connsiteX1" fmla="*/ 0 w 5489881"/>
              <a:gd name="connsiteY1" fmla="*/ 135468 h 6888789"/>
              <a:gd name="connsiteX2" fmla="*/ 4455787 w 5489881"/>
              <a:gd name="connsiteY2" fmla="*/ 0 h 6888789"/>
              <a:gd name="connsiteX3" fmla="*/ 5489881 w 5489881"/>
              <a:gd name="connsiteY3" fmla="*/ 6888789 h 6888789"/>
              <a:gd name="connsiteX4" fmla="*/ 1150306 w 5489881"/>
              <a:gd name="connsiteY4" fmla="*/ 6888789 h 6888789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4472720 w 5489881"/>
              <a:gd name="connsiteY2" fmla="*/ 33865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389920 w 5489881"/>
              <a:gd name="connsiteY2" fmla="*/ 50799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728587 w 5489881"/>
              <a:gd name="connsiteY2" fmla="*/ 33866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87188 h 6787188"/>
              <a:gd name="connsiteX1" fmla="*/ 0 w 5489881"/>
              <a:gd name="connsiteY1" fmla="*/ 33867 h 6787188"/>
              <a:gd name="connsiteX2" fmla="*/ 2711654 w 5489881"/>
              <a:gd name="connsiteY2" fmla="*/ 0 h 6787188"/>
              <a:gd name="connsiteX3" fmla="*/ 5489881 w 5489881"/>
              <a:gd name="connsiteY3" fmla="*/ 6787188 h 6787188"/>
              <a:gd name="connsiteX4" fmla="*/ 1150306 w 5489881"/>
              <a:gd name="connsiteY4" fmla="*/ 6787188 h 6787188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677787 w 5489881"/>
              <a:gd name="connsiteY2" fmla="*/ 16933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6268815"/>
              <a:gd name="connsiteY0" fmla="*/ 6753321 h 6973454"/>
              <a:gd name="connsiteX1" fmla="*/ 0 w 6268815"/>
              <a:gd name="connsiteY1" fmla="*/ 0 h 6973454"/>
              <a:gd name="connsiteX2" fmla="*/ 2677787 w 6268815"/>
              <a:gd name="connsiteY2" fmla="*/ 16933 h 6973454"/>
              <a:gd name="connsiteX3" fmla="*/ 6268815 w 6268815"/>
              <a:gd name="connsiteY3" fmla="*/ 6973454 h 6973454"/>
              <a:gd name="connsiteX4" fmla="*/ 1150306 w 6268815"/>
              <a:gd name="connsiteY4" fmla="*/ 6753321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678947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593886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121119"/>
              <a:gd name="connsiteY0" fmla="*/ 6939587 h 6984196"/>
              <a:gd name="connsiteX1" fmla="*/ 1160 w 6121119"/>
              <a:gd name="connsiteY1" fmla="*/ 0 h 6984196"/>
              <a:gd name="connsiteX2" fmla="*/ 2593886 w 6121119"/>
              <a:gd name="connsiteY2" fmla="*/ 16933 h 6984196"/>
              <a:gd name="connsiteX3" fmla="*/ 6121119 w 6121119"/>
              <a:gd name="connsiteY3" fmla="*/ 6984196 h 6984196"/>
              <a:gd name="connsiteX4" fmla="*/ 0 w 6121119"/>
              <a:gd name="connsiteY4" fmla="*/ 693958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592729 w 6119962"/>
              <a:gd name="connsiteY2" fmla="*/ 16933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624626 w 6119962"/>
              <a:gd name="connsiteY2" fmla="*/ 70647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20112 w 6098700"/>
              <a:gd name="connsiteY0" fmla="*/ 6939587 h 6941226"/>
              <a:gd name="connsiteX1" fmla="*/ 6 w 6098700"/>
              <a:gd name="connsiteY1" fmla="*/ 0 h 6941226"/>
              <a:gd name="connsiteX2" fmla="*/ 2603364 w 6098700"/>
              <a:gd name="connsiteY2" fmla="*/ 27677 h 6941226"/>
              <a:gd name="connsiteX3" fmla="*/ 6098700 w 6098700"/>
              <a:gd name="connsiteY3" fmla="*/ 6941226 h 6941226"/>
              <a:gd name="connsiteX4" fmla="*/ 20112 w 6098700"/>
              <a:gd name="connsiteY4" fmla="*/ 6939587 h 6941226"/>
              <a:gd name="connsiteX0" fmla="*/ 0 w 6121119"/>
              <a:gd name="connsiteY0" fmla="*/ 6918102 h 6941226"/>
              <a:gd name="connsiteX1" fmla="*/ 22425 w 6121119"/>
              <a:gd name="connsiteY1" fmla="*/ 0 h 6941226"/>
              <a:gd name="connsiteX2" fmla="*/ 2625783 w 6121119"/>
              <a:gd name="connsiteY2" fmla="*/ 27677 h 6941226"/>
              <a:gd name="connsiteX3" fmla="*/ 6121119 w 6121119"/>
              <a:gd name="connsiteY3" fmla="*/ 6941226 h 6941226"/>
              <a:gd name="connsiteX4" fmla="*/ 0 w 6121119"/>
              <a:gd name="connsiteY4" fmla="*/ 6918102 h 694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1119" h="6941226">
                <a:moveTo>
                  <a:pt x="0" y="6918102"/>
                </a:moveTo>
                <a:cubicBezTo>
                  <a:pt x="387" y="4604906"/>
                  <a:pt x="22038" y="2313196"/>
                  <a:pt x="22425" y="0"/>
                </a:cubicBezTo>
                <a:lnTo>
                  <a:pt x="2625783" y="27677"/>
                </a:lnTo>
                <a:lnTo>
                  <a:pt x="6121119" y="6941226"/>
                </a:lnTo>
                <a:lnTo>
                  <a:pt x="0" y="6918102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2533" y="1899103"/>
            <a:ext cx="6858000" cy="840248"/>
          </a:xfrm>
        </p:spPr>
        <p:txBody>
          <a:bodyPr anchor="b">
            <a:normAutofit/>
          </a:bodyPr>
          <a:lstStyle>
            <a:lvl1pPr algn="r">
              <a:defRPr sz="3300" b="0" i="0" baseline="0">
                <a:ln>
                  <a:noFill/>
                </a:ln>
                <a:solidFill>
                  <a:srgbClr val="B5217E"/>
                </a:solidFill>
                <a:latin typeface="Calibri" charset="0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2533" y="2739351"/>
            <a:ext cx="6858000" cy="342177"/>
          </a:xfrm>
        </p:spPr>
        <p:txBody>
          <a:bodyPr/>
          <a:lstStyle>
            <a:lvl1pPr marL="0" indent="0" algn="r">
              <a:buNone/>
              <a:defRPr sz="18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Example subheading text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776" y="643952"/>
            <a:ext cx="1611608" cy="305131"/>
          </a:xfrm>
          <a:prstGeom prst="rect">
            <a:avLst/>
          </a:prstGeom>
        </p:spPr>
      </p:pic>
      <p:sp>
        <p:nvSpPr>
          <p:cNvPr id="20" name="Right Triangle 19"/>
          <p:cNvSpPr/>
          <p:nvPr userDrawn="1"/>
        </p:nvSpPr>
        <p:spPr>
          <a:xfrm rot="10800000" flipH="1">
            <a:off x="-23471" y="-10714"/>
            <a:ext cx="5053583" cy="2760916"/>
          </a:xfrm>
          <a:custGeom>
            <a:avLst/>
            <a:gdLst>
              <a:gd name="connsiteX0" fmla="*/ 0 w 5913047"/>
              <a:gd name="connsiteY0" fmla="*/ 3980599 h 3980599"/>
              <a:gd name="connsiteX1" fmla="*/ 0 w 5913047"/>
              <a:gd name="connsiteY1" fmla="*/ 0 h 3980599"/>
              <a:gd name="connsiteX2" fmla="*/ 5913047 w 5913047"/>
              <a:gd name="connsiteY2" fmla="*/ 3980599 h 3980599"/>
              <a:gd name="connsiteX3" fmla="*/ 0 w 5913047"/>
              <a:gd name="connsiteY3" fmla="*/ 3980599 h 3980599"/>
              <a:gd name="connsiteX0" fmla="*/ 0 w 6956034"/>
              <a:gd name="connsiteY0" fmla="*/ 3980599 h 3980599"/>
              <a:gd name="connsiteX1" fmla="*/ 0 w 6956034"/>
              <a:gd name="connsiteY1" fmla="*/ 0 h 3980599"/>
              <a:gd name="connsiteX2" fmla="*/ 6956034 w 6956034"/>
              <a:gd name="connsiteY2" fmla="*/ 3894874 h 3980599"/>
              <a:gd name="connsiteX3" fmla="*/ 0 w 6956034"/>
              <a:gd name="connsiteY3" fmla="*/ 3980599 h 3980599"/>
              <a:gd name="connsiteX0" fmla="*/ 14288 w 6956034"/>
              <a:gd name="connsiteY0" fmla="*/ 3909162 h 3909162"/>
              <a:gd name="connsiteX1" fmla="*/ 0 w 6956034"/>
              <a:gd name="connsiteY1" fmla="*/ 0 h 3909162"/>
              <a:gd name="connsiteX2" fmla="*/ 6956034 w 6956034"/>
              <a:gd name="connsiteY2" fmla="*/ 3894874 h 3909162"/>
              <a:gd name="connsiteX3" fmla="*/ 14288 w 6956034"/>
              <a:gd name="connsiteY3" fmla="*/ 3909162 h 3909162"/>
              <a:gd name="connsiteX0" fmla="*/ 634 w 6942380"/>
              <a:gd name="connsiteY0" fmla="*/ 3837724 h 3837724"/>
              <a:gd name="connsiteX1" fmla="*/ 14921 w 6942380"/>
              <a:gd name="connsiteY1" fmla="*/ 0 h 3837724"/>
              <a:gd name="connsiteX2" fmla="*/ 6942380 w 6942380"/>
              <a:gd name="connsiteY2" fmla="*/ 3823436 h 3837724"/>
              <a:gd name="connsiteX3" fmla="*/ 634 w 6942380"/>
              <a:gd name="connsiteY3" fmla="*/ 3837724 h 3837724"/>
              <a:gd name="connsiteX0" fmla="*/ 414 w 6942160"/>
              <a:gd name="connsiteY0" fmla="*/ 3709136 h 3709136"/>
              <a:gd name="connsiteX1" fmla="*/ 28989 w 6942160"/>
              <a:gd name="connsiteY1" fmla="*/ 0 h 3709136"/>
              <a:gd name="connsiteX2" fmla="*/ 6942160 w 6942160"/>
              <a:gd name="connsiteY2" fmla="*/ 3694848 h 3709136"/>
              <a:gd name="connsiteX3" fmla="*/ 414 w 6942160"/>
              <a:gd name="connsiteY3" fmla="*/ 3709136 h 3709136"/>
              <a:gd name="connsiteX0" fmla="*/ 414 w 6942160"/>
              <a:gd name="connsiteY0" fmla="*/ 3751998 h 3751998"/>
              <a:gd name="connsiteX1" fmla="*/ 28989 w 6942160"/>
              <a:gd name="connsiteY1" fmla="*/ 0 h 3751998"/>
              <a:gd name="connsiteX2" fmla="*/ 6942160 w 6942160"/>
              <a:gd name="connsiteY2" fmla="*/ 3737710 h 3751998"/>
              <a:gd name="connsiteX3" fmla="*/ 414 w 6942160"/>
              <a:gd name="connsiteY3" fmla="*/ 3751998 h 3751998"/>
              <a:gd name="connsiteX0" fmla="*/ 71438 w 7013184"/>
              <a:gd name="connsiteY0" fmla="*/ 3780573 h 3780573"/>
              <a:gd name="connsiteX1" fmla="*/ 0 w 7013184"/>
              <a:gd name="connsiteY1" fmla="*/ 0 h 3780573"/>
              <a:gd name="connsiteX2" fmla="*/ 7013184 w 7013184"/>
              <a:gd name="connsiteY2" fmla="*/ 3766285 h 3780573"/>
              <a:gd name="connsiteX3" fmla="*/ 71438 w 7013184"/>
              <a:gd name="connsiteY3" fmla="*/ 3780573 h 3780573"/>
              <a:gd name="connsiteX0" fmla="*/ 1374 w 7014558"/>
              <a:gd name="connsiteY0" fmla="*/ 3780573 h 3780573"/>
              <a:gd name="connsiteX1" fmla="*/ 1374 w 7014558"/>
              <a:gd name="connsiteY1" fmla="*/ 0 h 3780573"/>
              <a:gd name="connsiteX2" fmla="*/ 7014558 w 7014558"/>
              <a:gd name="connsiteY2" fmla="*/ 3766285 h 3780573"/>
              <a:gd name="connsiteX3" fmla="*/ 1374 w 7014558"/>
              <a:gd name="connsiteY3" fmla="*/ 3780573 h 3780573"/>
              <a:gd name="connsiteX0" fmla="*/ 1374 w 6334075"/>
              <a:gd name="connsiteY0" fmla="*/ 3780573 h 3798182"/>
              <a:gd name="connsiteX1" fmla="*/ 1374 w 6334075"/>
              <a:gd name="connsiteY1" fmla="*/ 0 h 3798182"/>
              <a:gd name="connsiteX2" fmla="*/ 6334075 w 6334075"/>
              <a:gd name="connsiteY2" fmla="*/ 3798182 h 3798182"/>
              <a:gd name="connsiteX3" fmla="*/ 1374 w 6334075"/>
              <a:gd name="connsiteY3" fmla="*/ 3780573 h 3798182"/>
              <a:gd name="connsiteX0" fmla="*/ 1374 w 5058168"/>
              <a:gd name="connsiteY0" fmla="*/ 3780573 h 3883242"/>
              <a:gd name="connsiteX1" fmla="*/ 1374 w 5058168"/>
              <a:gd name="connsiteY1" fmla="*/ 0 h 3883242"/>
              <a:gd name="connsiteX2" fmla="*/ 5058168 w 5058168"/>
              <a:gd name="connsiteY2" fmla="*/ 3883242 h 3883242"/>
              <a:gd name="connsiteX3" fmla="*/ 1374 w 5058168"/>
              <a:gd name="connsiteY3" fmla="*/ 3780573 h 3883242"/>
              <a:gd name="connsiteX0" fmla="*/ 1374 w 3750363"/>
              <a:gd name="connsiteY0" fmla="*/ 3780573 h 3989567"/>
              <a:gd name="connsiteX1" fmla="*/ 1374 w 3750363"/>
              <a:gd name="connsiteY1" fmla="*/ 0 h 3989567"/>
              <a:gd name="connsiteX2" fmla="*/ 3750363 w 3750363"/>
              <a:gd name="connsiteY2" fmla="*/ 3989567 h 3989567"/>
              <a:gd name="connsiteX3" fmla="*/ 1374 w 3750363"/>
              <a:gd name="connsiteY3" fmla="*/ 3780573 h 3989567"/>
              <a:gd name="connsiteX0" fmla="*/ 1374 w 5515368"/>
              <a:gd name="connsiteY0" fmla="*/ 3780573 h 3780573"/>
              <a:gd name="connsiteX1" fmla="*/ 1374 w 5515368"/>
              <a:gd name="connsiteY1" fmla="*/ 0 h 3780573"/>
              <a:gd name="connsiteX2" fmla="*/ 5515368 w 5515368"/>
              <a:gd name="connsiteY2" fmla="*/ 3745018 h 3780573"/>
              <a:gd name="connsiteX3" fmla="*/ 1374 w 5515368"/>
              <a:gd name="connsiteY3" fmla="*/ 3780573 h 3780573"/>
              <a:gd name="connsiteX0" fmla="*/ 1374 w 7429229"/>
              <a:gd name="connsiteY0" fmla="*/ 3780573 h 3780573"/>
              <a:gd name="connsiteX1" fmla="*/ 1374 w 7429229"/>
              <a:gd name="connsiteY1" fmla="*/ 0 h 3780573"/>
              <a:gd name="connsiteX2" fmla="*/ 7429229 w 7429229"/>
              <a:gd name="connsiteY2" fmla="*/ 3766283 h 3780573"/>
              <a:gd name="connsiteX3" fmla="*/ 1374 w 7429229"/>
              <a:gd name="connsiteY3" fmla="*/ 3780573 h 3780573"/>
              <a:gd name="connsiteX0" fmla="*/ 735 w 7428590"/>
              <a:gd name="connsiteY0" fmla="*/ 4003857 h 4003857"/>
              <a:gd name="connsiteX1" fmla="*/ 11367 w 7428590"/>
              <a:gd name="connsiteY1" fmla="*/ 0 h 4003857"/>
              <a:gd name="connsiteX2" fmla="*/ 7428590 w 7428590"/>
              <a:gd name="connsiteY2" fmla="*/ 3989567 h 4003857"/>
              <a:gd name="connsiteX3" fmla="*/ 735 w 7428590"/>
              <a:gd name="connsiteY3" fmla="*/ 4003857 h 4003857"/>
              <a:gd name="connsiteX0" fmla="*/ 1376 w 7418598"/>
              <a:gd name="connsiteY0" fmla="*/ 3855001 h 3989567"/>
              <a:gd name="connsiteX1" fmla="*/ 1375 w 7418598"/>
              <a:gd name="connsiteY1" fmla="*/ 0 h 3989567"/>
              <a:gd name="connsiteX2" fmla="*/ 7418598 w 7418598"/>
              <a:gd name="connsiteY2" fmla="*/ 3989567 h 3989567"/>
              <a:gd name="connsiteX3" fmla="*/ 1376 w 7418598"/>
              <a:gd name="connsiteY3" fmla="*/ 3855001 h 3989567"/>
              <a:gd name="connsiteX0" fmla="*/ 10634 w 7417223"/>
              <a:gd name="connsiteY0" fmla="*/ 3971960 h 3989567"/>
              <a:gd name="connsiteX1" fmla="*/ 0 w 7417223"/>
              <a:gd name="connsiteY1" fmla="*/ 0 h 3989567"/>
              <a:gd name="connsiteX2" fmla="*/ 7417223 w 7417223"/>
              <a:gd name="connsiteY2" fmla="*/ 3989567 h 3989567"/>
              <a:gd name="connsiteX3" fmla="*/ 10634 w 7417223"/>
              <a:gd name="connsiteY3" fmla="*/ 3971960 h 3989567"/>
              <a:gd name="connsiteX0" fmla="*/ 10634 w 6417762"/>
              <a:gd name="connsiteY0" fmla="*/ 3971960 h 3971960"/>
              <a:gd name="connsiteX1" fmla="*/ 0 w 6417762"/>
              <a:gd name="connsiteY1" fmla="*/ 0 h 3971960"/>
              <a:gd name="connsiteX2" fmla="*/ 6417762 w 6417762"/>
              <a:gd name="connsiteY2" fmla="*/ 3649325 h 3971960"/>
              <a:gd name="connsiteX3" fmla="*/ 10634 w 6417762"/>
              <a:gd name="connsiteY3" fmla="*/ 3971960 h 3971960"/>
              <a:gd name="connsiteX0" fmla="*/ 10634 w 5822339"/>
              <a:gd name="connsiteY0" fmla="*/ 3971960 h 3971960"/>
              <a:gd name="connsiteX1" fmla="*/ 0 w 5822339"/>
              <a:gd name="connsiteY1" fmla="*/ 0 h 3971960"/>
              <a:gd name="connsiteX2" fmla="*/ 5822339 w 5822339"/>
              <a:gd name="connsiteY2" fmla="*/ 2713660 h 3971960"/>
              <a:gd name="connsiteX3" fmla="*/ 10634 w 5822339"/>
              <a:gd name="connsiteY3" fmla="*/ 3971960 h 3971960"/>
              <a:gd name="connsiteX0" fmla="*/ 10634 w 6991920"/>
              <a:gd name="connsiteY0" fmla="*/ 3971960 h 3978934"/>
              <a:gd name="connsiteX1" fmla="*/ 0 w 6991920"/>
              <a:gd name="connsiteY1" fmla="*/ 0 h 3978934"/>
              <a:gd name="connsiteX2" fmla="*/ 6991920 w 6991920"/>
              <a:gd name="connsiteY2" fmla="*/ 3978934 h 3978934"/>
              <a:gd name="connsiteX3" fmla="*/ 10634 w 6991920"/>
              <a:gd name="connsiteY3" fmla="*/ 3971960 h 3978934"/>
              <a:gd name="connsiteX0" fmla="*/ 10634 w 6736738"/>
              <a:gd name="connsiteY0" fmla="*/ 3971960 h 3989566"/>
              <a:gd name="connsiteX1" fmla="*/ 0 w 6736738"/>
              <a:gd name="connsiteY1" fmla="*/ 0 h 3989566"/>
              <a:gd name="connsiteX2" fmla="*/ 6736738 w 6736738"/>
              <a:gd name="connsiteY2" fmla="*/ 3989566 h 3989566"/>
              <a:gd name="connsiteX3" fmla="*/ 10634 w 6736738"/>
              <a:gd name="connsiteY3" fmla="*/ 3971960 h 3989566"/>
              <a:gd name="connsiteX0" fmla="*/ 42532 w 6768636"/>
              <a:gd name="connsiteY0" fmla="*/ 3663615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42532 w 6768636"/>
              <a:gd name="connsiteY3" fmla="*/ 3663615 h 3681221"/>
              <a:gd name="connsiteX0" fmla="*/ 21267 w 6768636"/>
              <a:gd name="connsiteY0" fmla="*/ 3674248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21267 w 6768636"/>
              <a:gd name="connsiteY3" fmla="*/ 3674248 h 368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636" h="3681221">
                <a:moveTo>
                  <a:pt x="21267" y="3674248"/>
                </a:moveTo>
                <a:cubicBezTo>
                  <a:pt x="16504" y="2371194"/>
                  <a:pt x="4763" y="1303054"/>
                  <a:pt x="0" y="0"/>
                </a:cubicBezTo>
                <a:lnTo>
                  <a:pt x="6768636" y="3681221"/>
                </a:lnTo>
                <a:lnTo>
                  <a:pt x="21267" y="3674248"/>
                </a:lnTo>
                <a:close/>
              </a:path>
            </a:pathLst>
          </a:custGeom>
          <a:solidFill>
            <a:srgbClr val="00395A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83951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creen 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4" y="0"/>
            <a:ext cx="9143546" cy="5164932"/>
          </a:xfrm>
          <a:prstGeom prst="rect">
            <a:avLst/>
          </a:prstGeom>
          <a:solidFill>
            <a:srgbClr val="B521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2533" y="1899103"/>
            <a:ext cx="6858000" cy="840248"/>
          </a:xfrm>
        </p:spPr>
        <p:txBody>
          <a:bodyPr anchor="b">
            <a:normAutofit/>
          </a:bodyPr>
          <a:lstStyle>
            <a:lvl1pPr algn="r">
              <a:defRPr sz="33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Divider Screen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2533" y="2739351"/>
            <a:ext cx="6858000" cy="342177"/>
          </a:xfrm>
        </p:spPr>
        <p:txBody>
          <a:bodyPr/>
          <a:lstStyle>
            <a:lvl1pPr marL="0" indent="0" algn="r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Example subheading text</a:t>
            </a:r>
          </a:p>
        </p:txBody>
      </p:sp>
    </p:spTree>
    <p:extLst>
      <p:ext uri="{BB962C8B-B14F-4D97-AF65-F5344CB8AC3E}">
        <p14:creationId xmlns:p14="http://schemas.microsoft.com/office/powerpoint/2010/main" val="1622079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vider screen 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4" y="0"/>
            <a:ext cx="9143546" cy="5164932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2533" y="1899103"/>
            <a:ext cx="6858000" cy="840248"/>
          </a:xfrm>
        </p:spPr>
        <p:txBody>
          <a:bodyPr anchor="b">
            <a:normAutofit/>
          </a:bodyPr>
          <a:lstStyle>
            <a:lvl1pPr algn="r">
              <a:defRPr sz="33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Divider Screen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2533" y="2739351"/>
            <a:ext cx="6858000" cy="342177"/>
          </a:xfrm>
        </p:spPr>
        <p:txBody>
          <a:bodyPr/>
          <a:lstStyle>
            <a:lvl1pPr marL="0" indent="0" algn="r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Example subheading text</a:t>
            </a:r>
          </a:p>
        </p:txBody>
      </p:sp>
    </p:spTree>
    <p:extLst>
      <p:ext uri="{BB962C8B-B14F-4D97-AF65-F5344CB8AC3E}">
        <p14:creationId xmlns:p14="http://schemas.microsoft.com/office/powerpoint/2010/main" val="1704354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utlin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B5217E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utlin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B5217E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638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creens Dark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4" y="0"/>
            <a:ext cx="9143546" cy="5164932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8510" y="4421701"/>
            <a:ext cx="8047434" cy="342177"/>
          </a:xfrm>
        </p:spPr>
        <p:txBody>
          <a:bodyPr>
            <a:normAutofit/>
          </a:bodyPr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48510" y="342898"/>
            <a:ext cx="8047434" cy="3975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10" y="527909"/>
            <a:ext cx="5990035" cy="367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5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Screens Dark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4" y="0"/>
            <a:ext cx="9143546" cy="5164932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8510" y="4421701"/>
            <a:ext cx="8047434" cy="342177"/>
          </a:xfrm>
        </p:spPr>
        <p:txBody>
          <a:bodyPr>
            <a:normAutofit/>
          </a:bodyPr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48510" y="342898"/>
            <a:ext cx="8047434" cy="3975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596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68DA93-349A-FE4F-9D40-97DBBA2B1A4C}" type="datetimeFigureOut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l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4/18/19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534DDC-89ED-2A40-BF57-81CE12B188D6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354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Developer Training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WCO</a:t>
            </a:r>
          </a:p>
        </p:txBody>
      </p:sp>
      <p:sp>
        <p:nvSpPr>
          <p:cNvPr id="4" name="Subtitle 3"/>
          <p:cNvSpPr txBox="1">
            <a:spLocks/>
          </p:cNvSpPr>
          <p:nvPr/>
        </p:nvSpPr>
        <p:spPr>
          <a:xfrm>
            <a:off x="4434242" y="3233928"/>
            <a:ext cx="4606291" cy="110112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b="0" i="0" kern="120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570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Hands 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Updating a template to enable WCO controls</a:t>
            </a:r>
          </a:p>
        </p:txBody>
      </p:sp>
    </p:spTree>
    <p:extLst>
      <p:ext uri="{BB962C8B-B14F-4D97-AF65-F5344CB8AC3E}">
        <p14:creationId xmlns:p14="http://schemas.microsoft.com/office/powerpoint/2010/main" val="4238956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Enabling WCO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 Visual Studio, navigate to your Templates folder</a:t>
            </a:r>
          </a:p>
          <a:p>
            <a:r>
              <a:rPr lang="en-GB" dirty="0"/>
              <a:t>Open the Simple Page folder</a:t>
            </a:r>
          </a:p>
          <a:p>
            <a:r>
              <a:rPr lang="en-GB" dirty="0"/>
              <a:t>Double-click on input.aspx</a:t>
            </a:r>
          </a:p>
          <a:p>
            <a:r>
              <a:rPr lang="en-GB" dirty="0"/>
              <a:t>Before the </a:t>
            </a:r>
            <a:r>
              <a:rPr lang="en-GB" dirty="0" err="1"/>
              <a:t>Input.ShowWysiwyg</a:t>
            </a:r>
            <a:endParaRPr lang="en-GB" dirty="0"/>
          </a:p>
          <a:p>
            <a:pPr lvl="1"/>
            <a:r>
              <a:rPr lang="en-GB" sz="1400" dirty="0" err="1">
                <a:latin typeface="Consolas" panose="020B0609020204030204" pitchFamily="49" charset="0"/>
              </a:rPr>
              <a:t>Input.ShowWcoControls</a:t>
            </a:r>
            <a:r>
              <a:rPr lang="en-GB" sz="1400" dirty="0">
                <a:latin typeface="Consolas" panose="020B0609020204030204" pitchFamily="49" charset="0"/>
              </a:rPr>
              <a:t>("body");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49" y="1369218"/>
            <a:ext cx="4489497" cy="825341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14850" y="1369219"/>
            <a:ext cx="38862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/>
              <a:buChar char="•"/>
              <a:defRPr sz="1800" b="0" i="0" kern="120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You can use it on multiple controls in a single asset</a:t>
            </a:r>
          </a:p>
          <a:p>
            <a:endParaRPr lang="en-GB" sz="14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EED4-F872-BD48-A7A0-C39A755D0015}"/>
              </a:ext>
            </a:extLst>
          </p:cNvPr>
          <p:cNvSpPr txBox="1"/>
          <p:nvPr/>
        </p:nvSpPr>
        <p:spPr>
          <a:xfrm>
            <a:off x="4283765" y="3469558"/>
            <a:ext cx="4348370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GB" dirty="0"/>
              <a:t>This works on Text and WYSIWYG fields only.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Hands 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Making an A/B test</a:t>
            </a:r>
          </a:p>
        </p:txBody>
      </p:sp>
    </p:spTree>
    <p:extLst>
      <p:ext uri="{BB962C8B-B14F-4D97-AF65-F5344CB8AC3E}">
        <p14:creationId xmlns:p14="http://schemas.microsoft.com/office/powerpoint/2010/main" val="42607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Making an A/B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 V3, navigate to your folder</a:t>
            </a:r>
          </a:p>
          <a:p>
            <a:r>
              <a:rPr lang="en-GB" dirty="0"/>
              <a:t>Choose File &gt; New &gt; Simple Page</a:t>
            </a:r>
          </a:p>
          <a:p>
            <a:pPr lvl="1"/>
            <a:r>
              <a:rPr lang="en-GB" dirty="0"/>
              <a:t>Name it A-B Test</a:t>
            </a:r>
          </a:p>
          <a:p>
            <a:r>
              <a:rPr lang="en-GB" dirty="0"/>
              <a:t>Go to Form view</a:t>
            </a:r>
          </a:p>
          <a:p>
            <a:r>
              <a:rPr lang="en-GB" dirty="0"/>
              <a:t>WCO has added controls</a:t>
            </a:r>
          </a:p>
          <a:p>
            <a:pPr lvl="1"/>
            <a:r>
              <a:rPr lang="en-GB" dirty="0"/>
              <a:t>Click on Create Snippet</a:t>
            </a:r>
          </a:p>
          <a:p>
            <a:pPr lvl="1"/>
            <a:r>
              <a:rPr lang="en-GB" dirty="0"/>
              <a:t>“Training - </a:t>
            </a:r>
            <a:r>
              <a:rPr lang="en-GB" i="1" dirty="0"/>
              <a:t>Your Name</a:t>
            </a:r>
            <a:r>
              <a:rPr lang="en-GB" dirty="0"/>
              <a:t> - A-B Test”</a:t>
            </a:r>
          </a:p>
          <a:p>
            <a:pPr lvl="1"/>
            <a:r>
              <a:rPr lang="en-GB" dirty="0"/>
              <a:t>Click OK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067044"/>
            <a:ext cx="2569762" cy="139268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2578675"/>
            <a:ext cx="3596474" cy="8337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3531352"/>
            <a:ext cx="2518295" cy="14624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28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Making an A/B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Click into the WYSIWYG area</a:t>
            </a:r>
          </a:p>
          <a:p>
            <a:r>
              <a:rPr lang="en-GB" dirty="0"/>
              <a:t>Type “Click to win!”</a:t>
            </a:r>
          </a:p>
          <a:p>
            <a:r>
              <a:rPr lang="en-GB" dirty="0"/>
              <a:t>Change the colour to red</a:t>
            </a:r>
          </a:p>
          <a:p>
            <a:r>
              <a:rPr lang="en-GB" dirty="0"/>
              <a:t>Use the format menu to select H2</a:t>
            </a:r>
          </a:p>
          <a:p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Click Add Testing Variant</a:t>
            </a:r>
          </a:p>
          <a:p>
            <a:pPr lvl="1"/>
            <a:r>
              <a:rPr lang="en-GB" dirty="0"/>
              <a:t>Name it “Blue”</a:t>
            </a:r>
          </a:p>
          <a:p>
            <a:r>
              <a:rPr lang="en-GB" dirty="0"/>
              <a:t>Make sure Blue is displayed at the top</a:t>
            </a:r>
          </a:p>
          <a:p>
            <a:pPr lvl="1"/>
            <a:r>
              <a:rPr lang="en-GB" dirty="0"/>
              <a:t>Next to “Testing Variant”</a:t>
            </a:r>
          </a:p>
          <a:p>
            <a:r>
              <a:rPr lang="en-GB" dirty="0"/>
              <a:t>Type “Win a prize!”</a:t>
            </a:r>
          </a:p>
          <a:p>
            <a:r>
              <a:rPr lang="en-GB" dirty="0"/>
              <a:t>Change the colour to blue</a:t>
            </a:r>
          </a:p>
          <a:p>
            <a:r>
              <a:rPr lang="en-GB" dirty="0"/>
              <a:t>Make it H2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761" y="3435901"/>
            <a:ext cx="2505075" cy="809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4039561"/>
            <a:ext cx="25050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1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Making an A/B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Save your form</a:t>
            </a:r>
          </a:p>
          <a:p>
            <a:pPr lvl="1"/>
            <a:r>
              <a:rPr lang="en-GB" dirty="0"/>
              <a:t>If you get validation errors, correct your input accordingly</a:t>
            </a:r>
          </a:p>
          <a:p>
            <a:r>
              <a:rPr lang="en-GB" dirty="0"/>
              <a:t>Next we need to add conversion links</a:t>
            </a:r>
          </a:p>
          <a:p>
            <a:pPr lvl="1"/>
            <a:r>
              <a:rPr lang="en-GB" dirty="0"/>
              <a:t>Make sure you see the red variant</a:t>
            </a:r>
          </a:p>
          <a:p>
            <a:pPr lvl="1"/>
            <a:r>
              <a:rPr lang="en-GB" dirty="0"/>
              <a:t>Put the cursor at the end of the text</a:t>
            </a:r>
          </a:p>
          <a:p>
            <a:r>
              <a:rPr lang="en-GB" dirty="0"/>
              <a:t>Click on     and enter the details</a:t>
            </a:r>
          </a:p>
          <a:p>
            <a:pPr lvl="1"/>
            <a:r>
              <a:rPr lang="en-GB" dirty="0">
                <a:hlinkClick r:id="rId2"/>
              </a:rPr>
              <a:t>https://www.google.com/</a:t>
            </a:r>
            <a:endParaRPr lang="en-GB" dirty="0"/>
          </a:p>
          <a:p>
            <a:pPr lvl="1"/>
            <a:r>
              <a:rPr lang="en-GB" dirty="0"/>
              <a:t>Link text: This is the link</a:t>
            </a:r>
          </a:p>
          <a:p>
            <a:pPr lvl="1"/>
            <a:r>
              <a:rPr lang="en-GB" dirty="0"/>
              <a:t>Target: _Self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875" y="3414046"/>
            <a:ext cx="228600" cy="2286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105" y="1268016"/>
            <a:ext cx="3732245" cy="29795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93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Making an A/B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Switch to the Blue variant</a:t>
            </a:r>
          </a:p>
          <a:p>
            <a:pPr lvl="1"/>
            <a:r>
              <a:rPr lang="en-GB" dirty="0"/>
              <a:t>Put the cursor at the end of the text</a:t>
            </a:r>
          </a:p>
          <a:p>
            <a:r>
              <a:rPr lang="en-GB" dirty="0"/>
              <a:t>Click on     and enter the details</a:t>
            </a:r>
          </a:p>
          <a:p>
            <a:pPr lvl="1"/>
            <a:r>
              <a:rPr lang="en-GB" dirty="0">
                <a:hlinkClick r:id="rId2"/>
              </a:rPr>
              <a:t>https://www.bing.com/</a:t>
            </a:r>
            <a:endParaRPr lang="en-GB" dirty="0"/>
          </a:p>
          <a:p>
            <a:pPr lvl="1"/>
            <a:r>
              <a:rPr lang="en-GB" dirty="0"/>
              <a:t>Link text: This is the link</a:t>
            </a:r>
          </a:p>
          <a:p>
            <a:pPr lvl="1"/>
            <a:r>
              <a:rPr lang="en-GB" dirty="0"/>
              <a:t>Target: _Self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30" y="2594495"/>
            <a:ext cx="228600" cy="2286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06" y="1268016"/>
            <a:ext cx="3722843" cy="29795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577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Making an A/B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Conversion links work by routing the click through a WCO handler</a:t>
            </a:r>
          </a:p>
          <a:p>
            <a:r>
              <a:rPr lang="en-GB" dirty="0"/>
              <a:t>We can track which get clicked</a:t>
            </a:r>
          </a:p>
          <a:p>
            <a:pPr lvl="1"/>
            <a:r>
              <a:rPr lang="en-GB" dirty="0"/>
              <a:t>And of course, report on it</a:t>
            </a:r>
          </a:p>
          <a:p>
            <a:r>
              <a:rPr lang="en-GB" dirty="0"/>
              <a:t>WCO only works on published pages</a:t>
            </a:r>
          </a:p>
          <a:p>
            <a:pPr lvl="1"/>
            <a:r>
              <a:rPr lang="en-GB" dirty="0"/>
              <a:t>So we can’t easily preview</a:t>
            </a:r>
          </a:p>
          <a:p>
            <a:pPr lvl="1"/>
            <a:r>
              <a:rPr lang="en-GB" dirty="0"/>
              <a:t>Preview will show only the default variant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Standard WCO settings only publish when you send content to Live</a:t>
            </a:r>
          </a:p>
          <a:p>
            <a:pPr lvl="1"/>
            <a:r>
              <a:rPr lang="en-GB" dirty="0"/>
              <a:t>Publish your page to Live now</a:t>
            </a:r>
          </a:p>
          <a:p>
            <a:pPr lvl="1"/>
            <a:r>
              <a:rPr lang="en-GB" dirty="0"/>
              <a:t>This is ok because our site doesn’t publish any files past Stage</a:t>
            </a:r>
          </a:p>
          <a:p>
            <a:r>
              <a:rPr lang="en-GB" dirty="0"/>
              <a:t>Then go to the Web View menu</a:t>
            </a:r>
          </a:p>
          <a:p>
            <a:pPr lvl="1"/>
            <a:r>
              <a:rPr lang="en-GB" dirty="0"/>
              <a:t>Choose Dev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3700388"/>
            <a:ext cx="2381250" cy="130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54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Making an A/B Test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5" y="1610519"/>
            <a:ext cx="2876550" cy="27813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75" y="1610519"/>
            <a:ext cx="2876550" cy="27813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6863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Making an A/B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View the source of the page</a:t>
            </a:r>
          </a:p>
          <a:p>
            <a:r>
              <a:rPr lang="en-GB" dirty="0"/>
              <a:t>Look for the &lt;h1&gt; tag</a:t>
            </a:r>
          </a:p>
          <a:p>
            <a:r>
              <a:rPr lang="en-GB" dirty="0"/>
              <a:t>Under it, you can see a script</a:t>
            </a:r>
          </a:p>
          <a:p>
            <a:pPr lvl="1"/>
            <a:r>
              <a:rPr lang="en-GB" dirty="0"/>
              <a:t>snippet.omm.crownpeak.com</a:t>
            </a:r>
          </a:p>
          <a:p>
            <a:pPr lvl="1"/>
            <a:r>
              <a:rPr lang="en-GB" dirty="0"/>
              <a:t>Each one has a unique GUID</a:t>
            </a:r>
          </a:p>
          <a:p>
            <a:r>
              <a:rPr lang="en-GB" dirty="0"/>
              <a:t>The server sends down each variant</a:t>
            </a:r>
          </a:p>
          <a:p>
            <a:pPr lvl="1"/>
            <a:r>
              <a:rPr lang="en-GB" dirty="0"/>
              <a:t>Randomly according to weighting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1369219"/>
            <a:ext cx="4412213" cy="3263504"/>
          </a:xfrm>
        </p:spPr>
        <p:txBody>
          <a:bodyPr/>
          <a:lstStyle/>
          <a:p>
            <a:r>
              <a:rPr lang="en-GB" dirty="0"/>
              <a:t>Considerations:</a:t>
            </a:r>
          </a:p>
          <a:p>
            <a:pPr lvl="1"/>
            <a:r>
              <a:rPr lang="en-GB" dirty="0"/>
              <a:t>WCO part of the page will load later</a:t>
            </a:r>
          </a:p>
          <a:p>
            <a:pPr lvl="2"/>
            <a:r>
              <a:rPr lang="en-GB" dirty="0"/>
              <a:t>Try to avoid layout shifting</a:t>
            </a:r>
          </a:p>
          <a:p>
            <a:pPr lvl="1"/>
            <a:r>
              <a:rPr lang="en-GB" dirty="0"/>
              <a:t>Can do multiple snippets on page</a:t>
            </a:r>
          </a:p>
          <a:p>
            <a:pPr lvl="2"/>
            <a:r>
              <a:rPr lang="en-GB" dirty="0"/>
              <a:t>They won’t switch together</a:t>
            </a:r>
          </a:p>
          <a:p>
            <a:pPr lvl="1"/>
            <a:r>
              <a:rPr lang="en-GB" dirty="0"/>
              <a:t>If you’re publishing to Search G2 then you have work to do</a:t>
            </a:r>
          </a:p>
          <a:p>
            <a:pPr lvl="2"/>
            <a:r>
              <a:rPr lang="en-GB" dirty="0"/>
              <a:t>asset["body"] will be the script tag</a:t>
            </a:r>
          </a:p>
          <a:p>
            <a:pPr lvl="2"/>
            <a:r>
              <a:rPr lang="en-GB" dirty="0"/>
              <a:t>asset["</a:t>
            </a:r>
            <a:r>
              <a:rPr lang="en-GB" dirty="0" err="1"/>
              <a:t>ommvariantid#body</a:t>
            </a:r>
            <a:r>
              <a:rPr lang="en-GB" dirty="0"/>
              <a:t>"] has a </a:t>
            </a:r>
            <a:r>
              <a:rPr lang="en-GB" dirty="0" err="1"/>
              <a:t>guid</a:t>
            </a:r>
            <a:endParaRPr lang="en-GB" dirty="0"/>
          </a:p>
          <a:p>
            <a:pPr lvl="2"/>
            <a:r>
              <a:rPr lang="en-GB" dirty="0"/>
              <a:t>asset["</a:t>
            </a:r>
            <a:r>
              <a:rPr lang="en-GB" dirty="0" err="1"/>
              <a:t>ommvarcont#</a:t>
            </a:r>
            <a:r>
              <a:rPr lang="en-GB" i="1" dirty="0" err="1"/>
              <a:t>guid</a:t>
            </a:r>
            <a:r>
              <a:rPr lang="en-GB" dirty="0"/>
              <a:t>"] has the content</a:t>
            </a:r>
          </a:p>
        </p:txBody>
      </p:sp>
    </p:spTree>
    <p:extLst>
      <p:ext uri="{BB962C8B-B14F-4D97-AF65-F5344CB8AC3E}">
        <p14:creationId xmlns:p14="http://schemas.microsoft.com/office/powerpoint/2010/main" val="224814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WCO? What can we do with it?</a:t>
            </a:r>
          </a:p>
          <a:p>
            <a:r>
              <a:rPr lang="en-GB" dirty="0"/>
              <a:t>HANDS-ON: Update our Simple Page to enable WCO</a:t>
            </a:r>
          </a:p>
          <a:p>
            <a:r>
              <a:rPr lang="en-GB" dirty="0"/>
              <a:t>HANDS-ON: Make a simple A/B test and report on the winner</a:t>
            </a:r>
          </a:p>
          <a:p>
            <a:r>
              <a:rPr lang="en-GB" dirty="0"/>
              <a:t>HANDS-ON: Using targeting to provide customized content</a:t>
            </a:r>
          </a:p>
          <a:p>
            <a:r>
              <a:rPr lang="en-GB" dirty="0"/>
              <a:t>HANDS-ON: Using a form to gate access to content</a:t>
            </a:r>
          </a:p>
        </p:txBody>
      </p:sp>
    </p:spTree>
    <p:extLst>
      <p:ext uri="{BB962C8B-B14F-4D97-AF65-F5344CB8AC3E}">
        <p14:creationId xmlns:p14="http://schemas.microsoft.com/office/powerpoint/2010/main" val="797801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Making an A/B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 Volte, click on Apps on the left rail</a:t>
            </a:r>
          </a:p>
          <a:p>
            <a:pPr lvl="1"/>
            <a:r>
              <a:rPr lang="en-GB" dirty="0"/>
              <a:t>Click WCO on the </a:t>
            </a:r>
            <a:r>
              <a:rPr lang="en-GB" dirty="0" err="1"/>
              <a:t>flyout</a:t>
            </a:r>
            <a:endParaRPr lang="en-GB" dirty="0"/>
          </a:p>
          <a:p>
            <a:pPr lvl="1"/>
            <a:r>
              <a:rPr lang="en-GB" dirty="0"/>
              <a:t>Click Reports at the top-left</a:t>
            </a:r>
          </a:p>
          <a:p>
            <a:pPr lvl="1"/>
            <a:r>
              <a:rPr lang="en-GB" dirty="0"/>
              <a:t>Click on your snippet</a:t>
            </a:r>
          </a:p>
          <a:p>
            <a:r>
              <a:rPr lang="en-GB" dirty="0"/>
              <a:t>First you see an overview dashboard</a:t>
            </a:r>
          </a:p>
          <a:p>
            <a:r>
              <a:rPr lang="en-GB" dirty="0"/>
              <a:t>Click on Testing at the top</a:t>
            </a:r>
          </a:p>
          <a:p>
            <a:pPr lvl="1"/>
            <a:r>
              <a:rPr lang="en-GB" dirty="0"/>
              <a:t>Live data is shown here</a:t>
            </a:r>
          </a:p>
          <a:p>
            <a:r>
              <a:rPr lang="en-GB" dirty="0"/>
              <a:t>V3 has this too, but delayed 24 hours</a:t>
            </a:r>
          </a:p>
          <a:p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369219"/>
            <a:ext cx="4384332" cy="2391018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14850" y="1369219"/>
            <a:ext cx="38862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/>
              <a:buChar char="•"/>
              <a:defRPr sz="1800" b="0" i="0" kern="120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Visits vs conversions for all variants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39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Hands 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Using targeting to deliver custom content</a:t>
            </a:r>
          </a:p>
        </p:txBody>
      </p:sp>
    </p:spTree>
    <p:extLst>
      <p:ext uri="{BB962C8B-B14F-4D97-AF65-F5344CB8AC3E}">
        <p14:creationId xmlns:p14="http://schemas.microsoft.com/office/powerpoint/2010/main" val="3542089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Using targeting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 V3, navigate to your folder</a:t>
            </a:r>
          </a:p>
          <a:p>
            <a:r>
              <a:rPr lang="en-GB" dirty="0"/>
              <a:t>Choose File &gt; New &gt; Simple Page</a:t>
            </a:r>
          </a:p>
          <a:p>
            <a:pPr lvl="1"/>
            <a:r>
              <a:rPr lang="en-GB" dirty="0"/>
              <a:t>Name it Targeting</a:t>
            </a:r>
          </a:p>
          <a:p>
            <a:r>
              <a:rPr lang="en-GB" dirty="0"/>
              <a:t>Go to Form view</a:t>
            </a:r>
          </a:p>
          <a:p>
            <a:r>
              <a:rPr lang="en-GB" dirty="0"/>
              <a:t>You will see the WCO controls</a:t>
            </a:r>
          </a:p>
          <a:p>
            <a:pPr lvl="1"/>
            <a:r>
              <a:rPr lang="en-GB" dirty="0"/>
              <a:t>Click on Create Snippet</a:t>
            </a:r>
          </a:p>
          <a:p>
            <a:pPr lvl="1"/>
            <a:r>
              <a:rPr lang="en-GB" dirty="0"/>
              <a:t>“Training - </a:t>
            </a:r>
            <a:r>
              <a:rPr lang="en-GB" i="1" dirty="0"/>
              <a:t>Your Name</a:t>
            </a:r>
            <a:r>
              <a:rPr lang="en-GB" dirty="0"/>
              <a:t> - Targeting”</a:t>
            </a:r>
          </a:p>
          <a:p>
            <a:pPr lvl="1"/>
            <a:r>
              <a:rPr lang="en-GB" dirty="0"/>
              <a:t>Click OK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067044"/>
            <a:ext cx="2569762" cy="139268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2578675"/>
            <a:ext cx="3596474" cy="8337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507" y="3531352"/>
            <a:ext cx="2506981" cy="14624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511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Using targeting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Click into the WYSIWYG area</a:t>
            </a:r>
          </a:p>
          <a:p>
            <a:pPr lvl="1"/>
            <a:r>
              <a:rPr lang="en-GB" dirty="0"/>
              <a:t>Enter “This is the default view.”</a:t>
            </a:r>
          </a:p>
          <a:p>
            <a:r>
              <a:rPr lang="en-GB" dirty="0"/>
              <a:t>Click on Add Targeting Variant</a:t>
            </a:r>
          </a:p>
          <a:p>
            <a:pPr lvl="1"/>
            <a:r>
              <a:rPr lang="en-GB" dirty="0"/>
              <a:t>Name it “Chrome Users”</a:t>
            </a:r>
          </a:p>
          <a:p>
            <a:pPr lvl="1"/>
            <a:r>
              <a:rPr lang="en-GB" dirty="0"/>
              <a:t>Choose “Training - Chrome Users” for the Targeting Group</a:t>
            </a:r>
          </a:p>
          <a:p>
            <a:pPr lvl="1"/>
            <a:r>
              <a:rPr lang="en-GB" dirty="0"/>
              <a:t>Click OK</a:t>
            </a:r>
          </a:p>
          <a:p>
            <a:r>
              <a:rPr lang="en-GB" dirty="0"/>
              <a:t>Click into the WYSIWYG area</a:t>
            </a:r>
          </a:p>
          <a:p>
            <a:pPr lvl="1"/>
            <a:r>
              <a:rPr lang="en-GB" dirty="0"/>
              <a:t>Enter “This is the Chrome view”</a:t>
            </a:r>
          </a:p>
          <a:p>
            <a:pPr lvl="1"/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369219"/>
            <a:ext cx="3886200" cy="22750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3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Using targeting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Repeat the last steps two more times</a:t>
            </a:r>
          </a:p>
          <a:p>
            <a:r>
              <a:rPr lang="en-GB" dirty="0"/>
              <a:t>Create variants named:</a:t>
            </a:r>
          </a:p>
          <a:p>
            <a:pPr lvl="1"/>
            <a:r>
              <a:rPr lang="en-GB" dirty="0"/>
              <a:t>Firefox Users</a:t>
            </a:r>
          </a:p>
          <a:p>
            <a:pPr lvl="1"/>
            <a:r>
              <a:rPr lang="en-GB" dirty="0"/>
              <a:t>IE Users</a:t>
            </a:r>
          </a:p>
          <a:p>
            <a:r>
              <a:rPr lang="en-GB" dirty="0"/>
              <a:t>Use targeting groups</a:t>
            </a:r>
          </a:p>
          <a:p>
            <a:pPr lvl="1"/>
            <a:r>
              <a:rPr lang="en-GB" dirty="0"/>
              <a:t>Training - Firefox Users</a:t>
            </a:r>
          </a:p>
          <a:p>
            <a:pPr lvl="1"/>
            <a:r>
              <a:rPr lang="en-GB" dirty="0"/>
              <a:t>Training - IE Users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Enter content into each WYSIWYG</a:t>
            </a:r>
          </a:p>
          <a:p>
            <a:r>
              <a:rPr lang="en-GB" dirty="0"/>
              <a:t>Save your form</a:t>
            </a:r>
          </a:p>
          <a:p>
            <a:pPr lvl="1"/>
            <a:r>
              <a:rPr lang="en-GB" dirty="0"/>
              <a:t>If you get validation errors, correct your input accordingly</a:t>
            </a:r>
          </a:p>
        </p:txBody>
      </p:sp>
    </p:spTree>
    <p:extLst>
      <p:ext uri="{BB962C8B-B14F-4D97-AF65-F5344CB8AC3E}">
        <p14:creationId xmlns:p14="http://schemas.microsoft.com/office/powerpoint/2010/main" val="1019556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Using targeting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Go to the Preview</a:t>
            </a:r>
          </a:p>
          <a:p>
            <a:pPr lvl="1"/>
            <a:r>
              <a:rPr lang="en-GB" dirty="0"/>
              <a:t>Choose View &gt; WCO Targeting</a:t>
            </a:r>
          </a:p>
          <a:p>
            <a:pPr lvl="1"/>
            <a:r>
              <a:rPr lang="en-GB" dirty="0"/>
              <a:t>Verify that each view looks ok</a:t>
            </a:r>
          </a:p>
          <a:p>
            <a:pPr lvl="1"/>
            <a:r>
              <a:rPr lang="en-GB" dirty="0"/>
              <a:t>This is a good way to test before you publish your page</a:t>
            </a:r>
          </a:p>
          <a:p>
            <a:r>
              <a:rPr lang="en-GB" dirty="0"/>
              <a:t>Publish the page to Live</a:t>
            </a:r>
          </a:p>
          <a:p>
            <a:pPr lvl="1"/>
            <a:r>
              <a:rPr lang="en-GB" dirty="0"/>
              <a:t>Go to Web View and choose Dev</a:t>
            </a:r>
          </a:p>
          <a:p>
            <a:pPr lvl="1"/>
            <a:r>
              <a:rPr lang="en-GB" dirty="0"/>
              <a:t>Try the link in different browsers</a:t>
            </a:r>
          </a:p>
          <a:p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651034"/>
            <a:ext cx="3886200" cy="27002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43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Using targeting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43" y="1202511"/>
            <a:ext cx="3868699" cy="16153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44" y="3047799"/>
            <a:ext cx="3868699" cy="16153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31" y="3047799"/>
            <a:ext cx="3868699" cy="16153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31" y="1202512"/>
            <a:ext cx="3868699" cy="16153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385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Using targeting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Lots of other targeting options</a:t>
            </a:r>
          </a:p>
          <a:p>
            <a:r>
              <a:rPr lang="en-GB" dirty="0"/>
              <a:t>Ambient data:</a:t>
            </a:r>
          </a:p>
          <a:p>
            <a:pPr lvl="1"/>
            <a:r>
              <a:rPr lang="en-GB" dirty="0"/>
              <a:t>Date/time</a:t>
            </a:r>
          </a:p>
          <a:p>
            <a:pPr lvl="1"/>
            <a:r>
              <a:rPr lang="en-GB" dirty="0"/>
              <a:t>Referrer</a:t>
            </a:r>
          </a:p>
          <a:p>
            <a:pPr lvl="1"/>
            <a:r>
              <a:rPr lang="en-GB" dirty="0"/>
              <a:t>Keywords (from search)</a:t>
            </a:r>
          </a:p>
          <a:p>
            <a:pPr lvl="1"/>
            <a:r>
              <a:rPr lang="en-GB" dirty="0"/>
              <a:t>Browser (mobile vs desktop)</a:t>
            </a:r>
          </a:p>
          <a:p>
            <a:pPr lvl="1"/>
            <a:r>
              <a:rPr lang="en-GB" dirty="0"/>
              <a:t>Geospatial</a:t>
            </a:r>
          </a:p>
          <a:p>
            <a:pPr lvl="2"/>
            <a:r>
              <a:rPr lang="en-GB" dirty="0"/>
              <a:t>Country / state / zip</a:t>
            </a:r>
          </a:p>
          <a:p>
            <a:pPr lvl="2"/>
            <a:r>
              <a:rPr lang="en-GB" dirty="0"/>
              <a:t>Or draw a shape!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Form data</a:t>
            </a:r>
          </a:p>
          <a:p>
            <a:pPr lvl="1"/>
            <a:r>
              <a:rPr lang="en-GB" dirty="0"/>
              <a:t>User completes a survey form</a:t>
            </a:r>
          </a:p>
          <a:p>
            <a:pPr lvl="1"/>
            <a:r>
              <a:rPr lang="en-GB" dirty="0"/>
              <a:t>Or even just logs in</a:t>
            </a:r>
          </a:p>
          <a:p>
            <a:pPr lvl="1"/>
            <a:r>
              <a:rPr lang="en-GB" dirty="0"/>
              <a:t>You can post back from anything</a:t>
            </a:r>
          </a:p>
          <a:p>
            <a:pPr lvl="2"/>
            <a:r>
              <a:rPr lang="en-GB" dirty="0"/>
              <a:t>Quiz / survey / favourites</a:t>
            </a:r>
          </a:p>
        </p:txBody>
      </p:sp>
    </p:spTree>
    <p:extLst>
      <p:ext uri="{BB962C8B-B14F-4D97-AF65-F5344CB8AC3E}">
        <p14:creationId xmlns:p14="http://schemas.microsoft.com/office/powerpoint/2010/main" val="341606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Using targeting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Even more targeting options</a:t>
            </a:r>
          </a:p>
          <a:p>
            <a:r>
              <a:rPr lang="en-GB" dirty="0"/>
              <a:t>Behavioural data:</a:t>
            </a:r>
          </a:p>
          <a:p>
            <a:pPr lvl="1"/>
            <a:r>
              <a:rPr lang="en-GB" dirty="0"/>
              <a:t>User has visited other snippet</a:t>
            </a:r>
          </a:p>
          <a:p>
            <a:pPr lvl="1"/>
            <a:r>
              <a:rPr lang="en-GB" dirty="0"/>
              <a:t>Or other variant</a:t>
            </a:r>
          </a:p>
          <a:p>
            <a:pPr lvl="1"/>
            <a:r>
              <a:rPr lang="en-GB" dirty="0"/>
              <a:t>User has converted variant</a:t>
            </a:r>
          </a:p>
          <a:p>
            <a:pPr lvl="1"/>
            <a:r>
              <a:rPr lang="en-GB" dirty="0"/>
              <a:t>(up to n times)</a:t>
            </a:r>
          </a:p>
          <a:p>
            <a:pPr lvl="1"/>
            <a:r>
              <a:rPr lang="en-GB" dirty="0"/>
              <a:t>Or just clicked on a link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Integrations</a:t>
            </a:r>
          </a:p>
          <a:p>
            <a:pPr lvl="1"/>
            <a:r>
              <a:rPr lang="en-GB" dirty="0" err="1"/>
              <a:t>Demandbase</a:t>
            </a:r>
            <a:endParaRPr lang="en-GB" dirty="0"/>
          </a:p>
          <a:p>
            <a:pPr lvl="1"/>
            <a:r>
              <a:rPr lang="en-GB" dirty="0" err="1"/>
              <a:t>Marketo</a:t>
            </a:r>
            <a:endParaRPr lang="en-GB" dirty="0"/>
          </a:p>
          <a:p>
            <a:pPr lvl="1"/>
            <a:r>
              <a:rPr lang="en-GB" dirty="0" err="1"/>
              <a:t>Hubspot</a:t>
            </a:r>
            <a:endParaRPr lang="en-GB" dirty="0"/>
          </a:p>
          <a:p>
            <a:r>
              <a:rPr lang="en-GB" dirty="0"/>
              <a:t>Or any combination of all of these!</a:t>
            </a:r>
          </a:p>
        </p:txBody>
      </p:sp>
    </p:spTree>
    <p:extLst>
      <p:ext uri="{BB962C8B-B14F-4D97-AF65-F5344CB8AC3E}">
        <p14:creationId xmlns:p14="http://schemas.microsoft.com/office/powerpoint/2010/main" val="194168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Using targeting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Go to the Form view of your page</a:t>
            </a:r>
          </a:p>
          <a:p>
            <a:r>
              <a:rPr lang="en-GB" dirty="0"/>
              <a:t>Click Add Targeting Variant</a:t>
            </a:r>
          </a:p>
          <a:p>
            <a:pPr lvl="1"/>
            <a:r>
              <a:rPr lang="en-GB" dirty="0"/>
              <a:t>Name it “Custom”</a:t>
            </a:r>
          </a:p>
          <a:p>
            <a:pPr lvl="1"/>
            <a:r>
              <a:rPr lang="en-GB" dirty="0"/>
              <a:t>Click “Create Targeting Group”</a:t>
            </a:r>
          </a:p>
          <a:p>
            <a:r>
              <a:rPr lang="en-GB" dirty="0"/>
              <a:t>Click New Group</a:t>
            </a:r>
          </a:p>
          <a:p>
            <a:pPr lvl="1"/>
            <a:r>
              <a:rPr lang="en-GB" dirty="0"/>
              <a:t>Name it “Training – your name”</a:t>
            </a:r>
          </a:p>
          <a:p>
            <a:pPr lvl="1"/>
            <a:r>
              <a:rPr lang="en-GB" dirty="0"/>
              <a:t>Enter whatever rules you wish</a:t>
            </a:r>
          </a:p>
          <a:p>
            <a:pPr lvl="1"/>
            <a:r>
              <a:rPr lang="en-GB" dirty="0"/>
              <a:t>Click Save, then click X to close</a:t>
            </a:r>
          </a:p>
          <a:p>
            <a:r>
              <a:rPr lang="en-GB" dirty="0"/>
              <a:t>Choose your rule in the dropdown</a:t>
            </a:r>
          </a:p>
          <a:p>
            <a:pPr lvl="1"/>
            <a:r>
              <a:rPr lang="en-GB" dirty="0"/>
              <a:t>Click OK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68016"/>
            <a:ext cx="3949418" cy="3275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052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 is WCO?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What can we do with it?</a:t>
            </a:r>
          </a:p>
        </p:txBody>
      </p:sp>
    </p:spTree>
    <p:extLst>
      <p:ext uri="{BB962C8B-B14F-4D97-AF65-F5344CB8AC3E}">
        <p14:creationId xmlns:p14="http://schemas.microsoft.com/office/powerpoint/2010/main" val="3209597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Using targeting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Type some different content into the WYSIWYG</a:t>
            </a:r>
          </a:p>
          <a:p>
            <a:r>
              <a:rPr lang="en-GB" dirty="0"/>
              <a:t>Save your page</a:t>
            </a:r>
          </a:p>
          <a:p>
            <a:r>
              <a:rPr lang="en-GB" dirty="0"/>
              <a:t>Go to Preview</a:t>
            </a:r>
          </a:p>
          <a:p>
            <a:r>
              <a:rPr lang="en-GB" dirty="0"/>
              <a:t>Use the WCO Targeting panel to verify your variant displays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Publish your page</a:t>
            </a:r>
          </a:p>
          <a:p>
            <a:r>
              <a:rPr lang="en-GB" dirty="0"/>
              <a:t>Test out your custom view</a:t>
            </a:r>
          </a:p>
          <a:p>
            <a:pPr lvl="1"/>
            <a:r>
              <a:rPr lang="en-GB" dirty="0"/>
              <a:t>Does it draw when you expect?</a:t>
            </a:r>
          </a:p>
          <a:p>
            <a:r>
              <a:rPr lang="en-GB" dirty="0"/>
              <a:t>Try out changing and republishing</a:t>
            </a:r>
          </a:p>
          <a:p>
            <a:pPr lvl="1"/>
            <a:r>
              <a:rPr lang="en-GB" dirty="0"/>
              <a:t>This happens very quickly</a:t>
            </a:r>
          </a:p>
          <a:p>
            <a:pPr lvl="1"/>
            <a:r>
              <a:rPr lang="en-GB" dirty="0"/>
              <a:t>Easy to change the rules later</a:t>
            </a:r>
          </a:p>
          <a:p>
            <a:pPr lvl="1"/>
            <a:r>
              <a:rPr lang="en-GB" dirty="0"/>
              <a:t>Good for dynamic content</a:t>
            </a:r>
          </a:p>
        </p:txBody>
      </p:sp>
    </p:spTree>
    <p:extLst>
      <p:ext uri="{BB962C8B-B14F-4D97-AF65-F5344CB8AC3E}">
        <p14:creationId xmlns:p14="http://schemas.microsoft.com/office/powerpoint/2010/main" val="3301684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Using targeting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As before we have reporting</a:t>
            </a:r>
          </a:p>
          <a:p>
            <a:r>
              <a:rPr lang="en-GB" dirty="0"/>
              <a:t>In Volte go to Apps &gt; WCO</a:t>
            </a:r>
          </a:p>
          <a:p>
            <a:r>
              <a:rPr lang="en-GB" dirty="0"/>
              <a:t>Click Reports</a:t>
            </a:r>
          </a:p>
          <a:p>
            <a:r>
              <a:rPr lang="en-GB" dirty="0"/>
              <a:t>Find your snippet and click on it</a:t>
            </a:r>
          </a:p>
          <a:p>
            <a:r>
              <a:rPr lang="en-GB" dirty="0"/>
              <a:t>Click on Targeting tab</a:t>
            </a:r>
          </a:p>
          <a:p>
            <a:r>
              <a:rPr lang="en-GB" dirty="0"/>
              <a:t>No conversions this time</a:t>
            </a:r>
          </a:p>
          <a:p>
            <a:pPr lvl="1"/>
            <a:r>
              <a:rPr lang="en-GB" dirty="0"/>
              <a:t>We didn’t add any links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643" y="1369219"/>
            <a:ext cx="5033991" cy="22510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615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Hands 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Using a form to gate access to content</a:t>
            </a:r>
          </a:p>
        </p:txBody>
      </p:sp>
    </p:spTree>
    <p:extLst>
      <p:ext uri="{BB962C8B-B14F-4D97-AF65-F5344CB8AC3E}">
        <p14:creationId xmlns:p14="http://schemas.microsoft.com/office/powerpoint/2010/main" val="1782071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Using a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V3, navigate to your folder</a:t>
            </a:r>
          </a:p>
          <a:p>
            <a:r>
              <a:rPr lang="en-GB" dirty="0"/>
              <a:t>Choose File &gt; New &gt; Simple Page</a:t>
            </a:r>
          </a:p>
          <a:p>
            <a:pPr lvl="1"/>
            <a:r>
              <a:rPr lang="en-GB" dirty="0"/>
              <a:t>Name it “Form”</a:t>
            </a:r>
          </a:p>
          <a:p>
            <a:r>
              <a:rPr lang="en-GB" dirty="0"/>
              <a:t>Go to Form view</a:t>
            </a:r>
          </a:p>
          <a:p>
            <a:r>
              <a:rPr lang="en-GB" dirty="0"/>
              <a:t>You see the usual WCO controls</a:t>
            </a:r>
          </a:p>
          <a:p>
            <a:pPr lvl="1"/>
            <a:r>
              <a:rPr lang="en-GB" dirty="0"/>
              <a:t>Click on Create Snippet</a:t>
            </a:r>
          </a:p>
          <a:p>
            <a:pPr lvl="1"/>
            <a:r>
              <a:rPr lang="en-GB" dirty="0"/>
              <a:t>“Training - </a:t>
            </a:r>
            <a:r>
              <a:rPr lang="en-GB" i="1" dirty="0"/>
              <a:t>Your Name</a:t>
            </a:r>
            <a:r>
              <a:rPr lang="en-GB" dirty="0"/>
              <a:t> - Form”</a:t>
            </a:r>
          </a:p>
          <a:p>
            <a:pPr lvl="1"/>
            <a:r>
              <a:rPr lang="en-GB" dirty="0"/>
              <a:t>Click OK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067044"/>
            <a:ext cx="2569762" cy="139268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2578675"/>
            <a:ext cx="3596474" cy="8337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65" y="3531352"/>
            <a:ext cx="2503264" cy="14624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86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Using a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Click on    to build a Form</a:t>
            </a:r>
          </a:p>
          <a:p>
            <a:r>
              <a:rPr lang="en-GB" dirty="0"/>
              <a:t>Click on New Form</a:t>
            </a:r>
          </a:p>
          <a:p>
            <a:r>
              <a:rPr lang="en-GB" dirty="0"/>
              <a:t>Click on the Existing tab</a:t>
            </a:r>
          </a:p>
          <a:p>
            <a:r>
              <a:rPr lang="en-GB" dirty="0"/>
              <a:t>Drag Name onto the form</a:t>
            </a:r>
          </a:p>
          <a:p>
            <a:r>
              <a:rPr lang="en-GB" dirty="0"/>
              <a:t>Click Edit to see how it’s defined</a:t>
            </a:r>
          </a:p>
          <a:p>
            <a:r>
              <a:rPr lang="en-GB" dirty="0"/>
              <a:t>Click Cancel to close the popup</a:t>
            </a:r>
          </a:p>
          <a:p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32" y="1543261"/>
            <a:ext cx="228600" cy="2286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1" y="1268016"/>
            <a:ext cx="3938738" cy="30152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941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Using a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Drag the Email Address field on</a:t>
            </a:r>
          </a:p>
          <a:p>
            <a:pPr lvl="1"/>
            <a:r>
              <a:rPr lang="en-GB" dirty="0"/>
              <a:t>Beneath Name</a:t>
            </a:r>
          </a:p>
          <a:p>
            <a:pPr lvl="1"/>
            <a:r>
              <a:rPr lang="en-GB" dirty="0"/>
              <a:t>Drag to reorder if necessary</a:t>
            </a:r>
          </a:p>
          <a:p>
            <a:pPr lvl="1"/>
            <a:r>
              <a:rPr lang="en-US" dirty="0"/>
              <a:t>Click Edit to look at the properties</a:t>
            </a:r>
            <a:endParaRPr lang="en-GB" dirty="0"/>
          </a:p>
          <a:p>
            <a:pPr lvl="1"/>
            <a:r>
              <a:rPr lang="en-GB" dirty="0"/>
              <a:t>If you make changes, you could affect all uses of this field</a:t>
            </a:r>
          </a:p>
          <a:p>
            <a:r>
              <a:rPr lang="en-GB" dirty="0"/>
              <a:t>Click the Next Step button</a:t>
            </a:r>
          </a:p>
          <a:p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563095"/>
            <a:ext cx="4465910" cy="26190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676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Using a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Name your form</a:t>
            </a:r>
          </a:p>
          <a:p>
            <a:pPr lvl="1"/>
            <a:r>
              <a:rPr lang="en-GB" dirty="0"/>
              <a:t>Training - </a:t>
            </a:r>
            <a:r>
              <a:rPr lang="en-GB" i="1" dirty="0"/>
              <a:t>your name</a:t>
            </a:r>
          </a:p>
          <a:p>
            <a:r>
              <a:rPr lang="en-GB" dirty="0"/>
              <a:t>Look through each tab</a:t>
            </a:r>
          </a:p>
          <a:p>
            <a:r>
              <a:rPr lang="en-GB" dirty="0"/>
              <a:t>Notifications</a:t>
            </a:r>
          </a:p>
          <a:p>
            <a:pPr lvl="1"/>
            <a:r>
              <a:rPr lang="en-GB" dirty="0"/>
              <a:t>Can send an email on submission</a:t>
            </a:r>
          </a:p>
          <a:p>
            <a:pPr lvl="1"/>
            <a:r>
              <a:rPr lang="en-GB" dirty="0"/>
              <a:t>XML or Text format</a:t>
            </a: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Rules - Redirect to</a:t>
            </a:r>
          </a:p>
          <a:p>
            <a:pPr lvl="1"/>
            <a:r>
              <a:rPr lang="en-GB" sz="1600" dirty="0"/>
              <a:t>http</a:t>
            </a:r>
            <a:r>
              <a:rPr lang="en-GB" sz="1600"/>
              <a:t>://sandpglobal-training-dev.cphostaccess.com/developer-training</a:t>
            </a:r>
            <a:r>
              <a:rPr lang="en-GB" sz="1600" dirty="0"/>
              <a:t>/[your-name]/form.html</a:t>
            </a:r>
          </a:p>
          <a:p>
            <a:pPr lvl="1"/>
            <a:r>
              <a:rPr lang="en-GB" sz="1600" dirty="0"/>
              <a:t>Or you could make a Thank You page</a:t>
            </a:r>
          </a:p>
          <a:p>
            <a:r>
              <a:rPr lang="en-GB" dirty="0"/>
              <a:t>Connectors are here too</a:t>
            </a:r>
          </a:p>
          <a:p>
            <a:r>
              <a:rPr lang="en-GB" dirty="0"/>
              <a:t>Auto-reply</a:t>
            </a:r>
          </a:p>
          <a:p>
            <a:r>
              <a:rPr lang="en-GB" dirty="0"/>
              <a:t>Click Save and Insert Form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786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Using a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The form is added to your WYSIWYG</a:t>
            </a:r>
          </a:p>
          <a:p>
            <a:r>
              <a:rPr lang="en-GB" dirty="0"/>
              <a:t>Click Add Targeting Variant</a:t>
            </a:r>
          </a:p>
          <a:p>
            <a:pPr lvl="1"/>
            <a:r>
              <a:rPr lang="en-GB" dirty="0"/>
              <a:t>Name it “Secret Content”</a:t>
            </a:r>
          </a:p>
          <a:p>
            <a:pPr lvl="1"/>
            <a:r>
              <a:rPr lang="en-GB" dirty="0"/>
              <a:t>Choose “Training - Form completed”</a:t>
            </a:r>
          </a:p>
          <a:p>
            <a:pPr lvl="1"/>
            <a:r>
              <a:rPr lang="en-GB" dirty="0"/>
              <a:t>Replace the content with a message</a:t>
            </a:r>
          </a:p>
          <a:p>
            <a:r>
              <a:rPr lang="en-GB" dirty="0"/>
              <a:t>As before you need to Save</a:t>
            </a:r>
          </a:p>
          <a:p>
            <a:pPr lvl="1"/>
            <a:r>
              <a:rPr lang="en-GB" dirty="0"/>
              <a:t>Sometimes a strange error here</a:t>
            </a:r>
          </a:p>
          <a:p>
            <a:pPr lvl="1"/>
            <a:r>
              <a:rPr lang="en-GB" dirty="0"/>
              <a:t>Try again if so</a:t>
            </a:r>
          </a:p>
          <a:p>
            <a:pPr lvl="1"/>
            <a:r>
              <a:rPr lang="en-GB" dirty="0"/>
              <a:t>Publish once it succeeds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369219"/>
            <a:ext cx="3886200" cy="28086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053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Using a form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68016"/>
            <a:ext cx="3886200" cy="25679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268016"/>
            <a:ext cx="3886200" cy="20201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629150" y="1126622"/>
            <a:ext cx="3886200" cy="365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/>
              <a:buChar char="•"/>
              <a:defRPr sz="1800" b="0" i="0" kern="120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1600" dirty="0"/>
              <a:t>Can you guess how the targeting worked?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623" y="3723084"/>
            <a:ext cx="2424793" cy="12049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21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Using a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lang="en-GB" dirty="0"/>
              <a:t>You’re not limited to what WCO puts on your form</a:t>
            </a:r>
          </a:p>
          <a:p>
            <a:r>
              <a:rPr lang="en-GB" dirty="0"/>
              <a:t>You can modify or replace the HTML and the JavaScript that it creates</a:t>
            </a:r>
          </a:p>
          <a:p>
            <a:pPr lvl="1"/>
            <a:r>
              <a:rPr lang="en-GB" dirty="0"/>
              <a:t>Very common to do this – to better fit your site’s look and feel</a:t>
            </a:r>
          </a:p>
          <a:p>
            <a:r>
              <a:rPr lang="en-GB" dirty="0"/>
              <a:t>You can even add more fields</a:t>
            </a:r>
          </a:p>
          <a:p>
            <a:r>
              <a:rPr lang="en-GB" dirty="0"/>
              <a:t>Every field will be stored, though only those set up in WCO will show up</a:t>
            </a:r>
          </a:p>
          <a:p>
            <a:pPr lvl="1"/>
            <a:r>
              <a:rPr lang="en-GB" dirty="0"/>
              <a:t>In rules…</a:t>
            </a:r>
          </a:p>
          <a:p>
            <a:pPr lvl="1"/>
            <a:r>
              <a:rPr lang="en-GB" dirty="0"/>
              <a:t>… and in reports</a:t>
            </a:r>
          </a:p>
        </p:txBody>
      </p:sp>
    </p:spTree>
    <p:extLst>
      <p:ext uri="{BB962C8B-B14F-4D97-AF65-F5344CB8AC3E}">
        <p14:creationId xmlns:p14="http://schemas.microsoft.com/office/powerpoint/2010/main" val="97901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WCO?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Web Content Optimizer </a:t>
            </a:r>
            <a:r>
              <a:rPr lang="mr-IN" dirty="0"/>
              <a:t>–</a:t>
            </a:r>
            <a:r>
              <a:rPr lang="en-GB" dirty="0"/>
              <a:t> Provided as a runtime service</a:t>
            </a:r>
          </a:p>
          <a:p>
            <a:r>
              <a:rPr lang="en-GB" dirty="0"/>
              <a:t>Crownpeak’s platform for Testing, Targeting and Personalization</a:t>
            </a:r>
          </a:p>
          <a:p>
            <a:pPr lvl="1"/>
            <a:r>
              <a:rPr lang="en-GB" dirty="0"/>
              <a:t>A/B Testing</a:t>
            </a:r>
          </a:p>
          <a:p>
            <a:pPr lvl="1"/>
            <a:r>
              <a:rPr lang="en-GB" dirty="0"/>
              <a:t>Persona-based Targeting </a:t>
            </a:r>
          </a:p>
          <a:p>
            <a:pPr lvl="1"/>
            <a:r>
              <a:rPr lang="en-GB" dirty="0"/>
              <a:t>User Forms and Personalization</a:t>
            </a:r>
          </a:p>
          <a:p>
            <a:r>
              <a:rPr lang="en-GB" dirty="0"/>
              <a:t>Helping you deliver dynamic content to your customers</a:t>
            </a:r>
          </a:p>
          <a:p>
            <a:pPr lvl="1"/>
            <a:r>
              <a:rPr lang="en-GB" dirty="0"/>
              <a:t>Manage content within the CMS</a:t>
            </a:r>
          </a:p>
          <a:p>
            <a:pPr lvl="1"/>
            <a:r>
              <a:rPr lang="en-GB" dirty="0"/>
              <a:t>Deploy multiple variants when you publish</a:t>
            </a:r>
          </a:p>
          <a:p>
            <a:pPr lvl="1"/>
            <a:r>
              <a:rPr lang="en-GB" dirty="0"/>
              <a:t>Render dynamic content at runtime</a:t>
            </a:r>
          </a:p>
        </p:txBody>
      </p:sp>
    </p:spTree>
    <p:extLst>
      <p:ext uri="{BB962C8B-B14F-4D97-AF65-F5344CB8AC3E}">
        <p14:creationId xmlns:p14="http://schemas.microsoft.com/office/powerpoint/2010/main" val="28880439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Using a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 before we have reporting</a:t>
            </a:r>
          </a:p>
          <a:p>
            <a:r>
              <a:rPr lang="en-GB" dirty="0"/>
              <a:t>In Volte go to Apps &gt; WCO</a:t>
            </a:r>
          </a:p>
          <a:p>
            <a:r>
              <a:rPr lang="en-GB" dirty="0"/>
              <a:t>Click Reports</a:t>
            </a:r>
          </a:p>
          <a:p>
            <a:r>
              <a:rPr lang="en-GB" dirty="0"/>
              <a:t>Find your snippet and click on it</a:t>
            </a:r>
          </a:p>
          <a:p>
            <a:r>
              <a:rPr lang="en-GB" dirty="0"/>
              <a:t>Click on Submission Data tab</a:t>
            </a:r>
          </a:p>
          <a:p>
            <a:r>
              <a:rPr lang="en-GB" dirty="0"/>
              <a:t>Select Add All and click Apply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476" y="1268016"/>
            <a:ext cx="4784831" cy="344537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25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8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 Targeting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269582" cy="3263504"/>
          </a:xfrm>
        </p:spPr>
        <p:txBody>
          <a:bodyPr>
            <a:normAutofit/>
          </a:bodyPr>
          <a:lstStyle/>
          <a:p>
            <a:r>
              <a:rPr lang="en-US" dirty="0"/>
              <a:t>Easy to create personalized </a:t>
            </a:r>
            <a:br>
              <a:rPr lang="en-US" dirty="0"/>
            </a:br>
            <a:r>
              <a:rPr lang="en-US" dirty="0"/>
              <a:t>experiences</a:t>
            </a:r>
          </a:p>
          <a:p>
            <a:r>
              <a:rPr lang="en-US" dirty="0"/>
              <a:t>Marketing messages for specific visitor personas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839452" y="1369219"/>
            <a:ext cx="6867278" cy="3819203"/>
            <a:chOff x="3264568" y="834761"/>
            <a:chExt cx="6867278" cy="3819203"/>
          </a:xfrm>
        </p:grpSpPr>
        <p:grpSp>
          <p:nvGrpSpPr>
            <p:cNvPr id="7" name="Group 6"/>
            <p:cNvGrpSpPr/>
            <p:nvPr/>
          </p:nvGrpSpPr>
          <p:grpSpPr>
            <a:xfrm>
              <a:off x="3264568" y="834761"/>
              <a:ext cx="6867278" cy="3819203"/>
              <a:chOff x="4346089" y="1049788"/>
              <a:chExt cx="8054205" cy="475396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46089" y="1049788"/>
                <a:ext cx="8054205" cy="4753962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5923368" y="1779260"/>
                <a:ext cx="4882688" cy="3104712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9150" y="1467739"/>
              <a:ext cx="4118387" cy="2316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694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 Targeting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25196" y="2001594"/>
            <a:ext cx="1675652" cy="1838483"/>
            <a:chOff x="3128346" y="5574053"/>
            <a:chExt cx="2234203" cy="2451310"/>
          </a:xfrm>
        </p:grpSpPr>
        <p:sp>
          <p:nvSpPr>
            <p:cNvPr id="5" name="TextBox 4"/>
            <p:cNvSpPr txBox="1"/>
            <p:nvPr/>
          </p:nvSpPr>
          <p:spPr>
            <a:xfrm>
              <a:off x="3128346" y="5574053"/>
              <a:ext cx="223420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16479"/>
              <a:r>
                <a:rPr lang="en-US" dirty="0">
                  <a:solidFill>
                    <a:srgbClr val="000000"/>
                  </a:solidFill>
                  <a:latin typeface="Neris Light"/>
                </a:rPr>
                <a:t>Business Logic</a:t>
              </a:r>
            </a:p>
          </p:txBody>
        </p:sp>
        <p:pic>
          <p:nvPicPr>
            <p:cNvPr id="6" name="Picture 2" descr="Image result for business logic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254" y="6085831"/>
              <a:ext cx="1939532" cy="1939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483404" y="2001594"/>
            <a:ext cx="2115516" cy="1762611"/>
            <a:chOff x="6981504" y="3897653"/>
            <a:chExt cx="2820688" cy="235014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4797" y="4359318"/>
              <a:ext cx="1900512" cy="188848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981504" y="3897653"/>
              <a:ext cx="28206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16479"/>
              <a:r>
                <a:rPr lang="en-US" dirty="0">
                  <a:solidFill>
                    <a:srgbClr val="000000"/>
                  </a:solidFill>
                  <a:latin typeface="Neris Light"/>
                </a:rPr>
                <a:t>Anonymous Visitor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363829" y="891209"/>
            <a:ext cx="1211229" cy="1203154"/>
            <a:chOff x="9502536" y="-1359182"/>
            <a:chExt cx="1614971" cy="1604205"/>
          </a:xfrm>
        </p:grpSpPr>
        <p:sp>
          <p:nvSpPr>
            <p:cNvPr id="11" name="TextBox 10"/>
            <p:cNvSpPr txBox="1"/>
            <p:nvPr/>
          </p:nvSpPr>
          <p:spPr>
            <a:xfrm>
              <a:off x="9502536" y="-1359182"/>
              <a:ext cx="161497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16479"/>
              <a:r>
                <a:rPr lang="en-US" dirty="0">
                  <a:solidFill>
                    <a:srgbClr val="000000"/>
                  </a:solidFill>
                  <a:latin typeface="Neris Light"/>
                </a:rPr>
                <a:t>Persona A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l="20460"/>
            <a:stretch/>
          </p:blipFill>
          <p:spPr>
            <a:xfrm>
              <a:off x="9737612" y="-874321"/>
              <a:ext cx="1112910" cy="111934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357457" y="2302542"/>
            <a:ext cx="1200008" cy="1215193"/>
            <a:chOff x="9488398" y="2603922"/>
            <a:chExt cx="1600011" cy="1620257"/>
          </a:xfrm>
        </p:grpSpPr>
        <p:sp>
          <p:nvSpPr>
            <p:cNvPr id="14" name="TextBox 13"/>
            <p:cNvSpPr txBox="1"/>
            <p:nvPr/>
          </p:nvSpPr>
          <p:spPr>
            <a:xfrm>
              <a:off x="9488398" y="2603922"/>
              <a:ext cx="160001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16479"/>
              <a:r>
                <a:rPr lang="en-US" dirty="0">
                  <a:solidFill>
                    <a:srgbClr val="000000"/>
                  </a:solidFill>
                  <a:latin typeface="Neris Light"/>
                </a:rPr>
                <a:t>Persona B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34596" y="3065587"/>
              <a:ext cx="1118941" cy="115859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350844" y="3725915"/>
            <a:ext cx="1190390" cy="1203154"/>
            <a:chOff x="9473971" y="6637520"/>
            <a:chExt cx="1587187" cy="1604205"/>
          </a:xfrm>
        </p:grpSpPr>
        <p:sp>
          <p:nvSpPr>
            <p:cNvPr id="17" name="TextBox 16"/>
            <p:cNvSpPr txBox="1"/>
            <p:nvPr/>
          </p:nvSpPr>
          <p:spPr>
            <a:xfrm>
              <a:off x="9473971" y="6637520"/>
              <a:ext cx="158718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16479"/>
              <a:r>
                <a:rPr lang="en-US" dirty="0">
                  <a:solidFill>
                    <a:srgbClr val="000000"/>
                  </a:solidFill>
                  <a:latin typeface="Neris Light"/>
                </a:rPr>
                <a:t>Persona C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/>
            <a:srcRect l="11517" r="15264"/>
            <a:stretch/>
          </p:blipFill>
          <p:spPr>
            <a:xfrm>
              <a:off x="9721730" y="7069221"/>
              <a:ext cx="1144673" cy="1172504"/>
            </a:xfrm>
            <a:prstGeom prst="rect">
              <a:avLst/>
            </a:prstGeom>
          </p:spPr>
        </p:pic>
      </p:grpSp>
      <p:sp>
        <p:nvSpPr>
          <p:cNvPr id="19" name="Arrow: Right 38"/>
          <p:cNvSpPr/>
          <p:nvPr/>
        </p:nvSpPr>
        <p:spPr>
          <a:xfrm>
            <a:off x="2637919" y="2798918"/>
            <a:ext cx="892755" cy="627668"/>
          </a:xfrm>
          <a:prstGeom prst="rightArrow">
            <a:avLst/>
          </a:prstGeom>
          <a:solidFill>
            <a:srgbClr val="00336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479">
              <a:defRPr/>
            </a:pPr>
            <a:endParaRPr lang="en-US" sz="3225" kern="0">
              <a:solidFill>
                <a:srgbClr val="FFFFFF"/>
              </a:solidFill>
              <a:latin typeface="Neris Light"/>
            </a:endParaRPr>
          </a:p>
        </p:txBody>
      </p:sp>
      <p:sp>
        <p:nvSpPr>
          <p:cNvPr id="20" name="Arrow: Right 39"/>
          <p:cNvSpPr/>
          <p:nvPr/>
        </p:nvSpPr>
        <p:spPr>
          <a:xfrm rot="1570668">
            <a:off x="6028558" y="3758329"/>
            <a:ext cx="892755" cy="627668"/>
          </a:xfrm>
          <a:prstGeom prst="rightArrow">
            <a:avLst/>
          </a:prstGeom>
          <a:solidFill>
            <a:srgbClr val="00336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479">
              <a:defRPr/>
            </a:pPr>
            <a:endParaRPr lang="en-US" sz="3225" kern="0">
              <a:solidFill>
                <a:srgbClr val="FFFFFF"/>
              </a:solidFill>
              <a:latin typeface="Neris Light"/>
            </a:endParaRPr>
          </a:p>
        </p:txBody>
      </p:sp>
      <p:sp>
        <p:nvSpPr>
          <p:cNvPr id="21" name="Arrow: Right 40"/>
          <p:cNvSpPr/>
          <p:nvPr/>
        </p:nvSpPr>
        <p:spPr>
          <a:xfrm rot="20054951">
            <a:off x="6031864" y="1838478"/>
            <a:ext cx="892755" cy="627668"/>
          </a:xfrm>
          <a:prstGeom prst="rightArrow">
            <a:avLst/>
          </a:prstGeom>
          <a:solidFill>
            <a:srgbClr val="00336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479">
              <a:defRPr/>
            </a:pPr>
            <a:endParaRPr lang="en-US" sz="3225" kern="0">
              <a:solidFill>
                <a:srgbClr val="FFFFFF"/>
              </a:solidFill>
              <a:latin typeface="Neris Light"/>
            </a:endParaRPr>
          </a:p>
        </p:txBody>
      </p:sp>
      <p:sp>
        <p:nvSpPr>
          <p:cNvPr id="22" name="Arrow: Right 41"/>
          <p:cNvSpPr/>
          <p:nvPr/>
        </p:nvSpPr>
        <p:spPr>
          <a:xfrm>
            <a:off x="6046430" y="2798918"/>
            <a:ext cx="892755" cy="627668"/>
          </a:xfrm>
          <a:prstGeom prst="rightArrow">
            <a:avLst/>
          </a:prstGeom>
          <a:solidFill>
            <a:srgbClr val="00336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479">
              <a:defRPr/>
            </a:pPr>
            <a:endParaRPr lang="en-US" sz="3225" kern="0">
              <a:solidFill>
                <a:srgbClr val="FFFFFF"/>
              </a:solidFill>
              <a:latin typeface="Neri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111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 Targeting Rules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28650" y="1175201"/>
            <a:ext cx="2219325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Browser Session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446520" y="1175201"/>
            <a:ext cx="2137573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Browser Cookie</a:t>
            </a:r>
          </a:p>
        </p:txBody>
      </p:sp>
      <p:sp>
        <p:nvSpPr>
          <p:cNvPr id="6" name="Rectangle 5"/>
          <p:cNvSpPr/>
          <p:nvPr/>
        </p:nvSpPr>
        <p:spPr>
          <a:xfrm>
            <a:off x="6182638" y="1175201"/>
            <a:ext cx="1675523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Integrations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CFAB8E-4B96-1747-AFA8-02A75549CCF3}"/>
              </a:ext>
            </a:extLst>
          </p:cNvPr>
          <p:cNvSpPr txBox="1"/>
          <p:nvPr/>
        </p:nvSpPr>
        <p:spPr>
          <a:xfrm>
            <a:off x="626826" y="1789929"/>
            <a:ext cx="2210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“ambient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browser /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geo-IP lookup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keyword?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49FFD5-DB4A-4740-B3B4-D2FE95A706F6}"/>
              </a:ext>
            </a:extLst>
          </p:cNvPr>
          <p:cNvSpPr txBox="1"/>
          <p:nvPr/>
        </p:nvSpPr>
        <p:spPr>
          <a:xfrm>
            <a:off x="3446520" y="1798766"/>
            <a:ext cx="2210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 (snippet) visited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snippet conversion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submitted form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0DF546-51A6-C44D-8963-A53D95AAB9EB}"/>
              </a:ext>
            </a:extLst>
          </p:cNvPr>
          <p:cNvSpPr txBox="1"/>
          <p:nvPr/>
        </p:nvSpPr>
        <p:spPr>
          <a:xfrm>
            <a:off x="6182638" y="1789929"/>
            <a:ext cx="2210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Marketo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Demand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Hubspot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7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WCO request-response cycle</a:t>
            </a:r>
          </a:p>
        </p:txBody>
      </p:sp>
      <p:pic>
        <p:nvPicPr>
          <p:cNvPr id="22" name="Picture 21" descr="A close up of a device&#10;&#10;Description automatically generated">
            <a:extLst>
              <a:ext uri="{FF2B5EF4-FFF2-40B4-BE49-F238E27FC236}">
                <a16:creationId xmlns:a16="http://schemas.microsoft.com/office/drawing/2014/main" id="{3BBFF087-D703-E145-AD77-4BFCC7B2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26" y="1056032"/>
            <a:ext cx="6539948" cy="40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07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269582" cy="3263504"/>
          </a:xfrm>
        </p:spPr>
        <p:txBody>
          <a:bodyPr>
            <a:normAutofit/>
          </a:bodyPr>
          <a:lstStyle/>
          <a:p>
            <a:r>
              <a:rPr lang="en-US" dirty="0"/>
              <a:t>Easy to create A/B or multivariate tests</a:t>
            </a:r>
          </a:p>
          <a:p>
            <a:r>
              <a:rPr lang="en-US" dirty="0"/>
              <a:t>Marketing messages for specific visitor personas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839452" y="1369219"/>
            <a:ext cx="6867278" cy="3819203"/>
            <a:chOff x="3264568" y="834761"/>
            <a:chExt cx="6867278" cy="3819203"/>
          </a:xfrm>
        </p:grpSpPr>
        <p:grpSp>
          <p:nvGrpSpPr>
            <p:cNvPr id="7" name="Group 6"/>
            <p:cNvGrpSpPr/>
            <p:nvPr/>
          </p:nvGrpSpPr>
          <p:grpSpPr>
            <a:xfrm>
              <a:off x="3264568" y="834761"/>
              <a:ext cx="6867278" cy="3819203"/>
              <a:chOff x="4346089" y="1049788"/>
              <a:chExt cx="8054205" cy="475396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46089" y="1049788"/>
                <a:ext cx="8054205" cy="4753962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5923368" y="1779260"/>
                <a:ext cx="4882688" cy="3104712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9150" y="1467739"/>
              <a:ext cx="4118387" cy="2316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291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ebad545-6f24-4a50-86d9-37ac9f441162">
      <Terms xmlns="http://schemas.microsoft.com/office/infopath/2007/PartnerControls"/>
    </lcf76f155ced4ddcb4097134ff3c332f>
    <TaxCatchAll xmlns="e689240d-251c-4017-adba-547be9a28cf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DBB18FA72F8D41BE3AADDE8766CF8E" ma:contentTypeVersion="14" ma:contentTypeDescription="Create a new document." ma:contentTypeScope="" ma:versionID="aac1d5b023d3e9d060c6b7ce096ea336">
  <xsd:schema xmlns:xsd="http://www.w3.org/2001/XMLSchema" xmlns:xs="http://www.w3.org/2001/XMLSchema" xmlns:p="http://schemas.microsoft.com/office/2006/metadata/properties" xmlns:ns2="e689240d-251c-4017-adba-547be9a28cf3" xmlns:ns3="7ebad545-6f24-4a50-86d9-37ac9f441162" targetNamespace="http://schemas.microsoft.com/office/2006/metadata/properties" ma:root="true" ma:fieldsID="db0a1b696c6c9a88a3fc64a84bd11f01" ns2:_="" ns3:_="">
    <xsd:import namespace="e689240d-251c-4017-adba-547be9a28cf3"/>
    <xsd:import namespace="7ebad545-6f24-4a50-86d9-37ac9f44116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lcf76f155ced4ddcb4097134ff3c332f" minOccurs="0"/>
                <xsd:element ref="ns2:TaxCatchAll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9240d-251c-4017-adba-547be9a28cf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0f61ad7-14d7-4a18-9ecb-ecf5fa16bdf2}" ma:internalName="TaxCatchAll" ma:showField="CatchAllData" ma:web="e689240d-251c-4017-adba-547be9a28c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ad545-6f24-4a50-86d9-37ac9f4411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54fef160-e776-43c2-8f95-bf70117a71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83C326-4A27-4EB7-B73E-9277DD4596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8A7410-A7F7-4148-B700-E9738C1947C6}">
  <ds:schemaRefs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c81fd3e1-4b46-4bb7-aee6-da9f3dad3097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631082eb-fd3e-4e0d-a348-9c93b2e913b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F58E646-4AEB-4966-A641-F46A9318ED02}"/>
</file>

<file path=docProps/app.xml><?xml version="1.0" encoding="utf-8"?>
<Properties xmlns="http://schemas.openxmlformats.org/officeDocument/2006/extended-properties" xmlns:vt="http://schemas.openxmlformats.org/officeDocument/2006/docPropsVTypes">
  <TotalTime>5633</TotalTime>
  <Words>1635</Words>
  <Application>Microsoft Macintosh PowerPoint</Application>
  <PresentationFormat>On-screen Show (16:9)</PresentationFormat>
  <Paragraphs>321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Neris Light</vt:lpstr>
      <vt:lpstr>Office Theme</vt:lpstr>
      <vt:lpstr>Developer Training</vt:lpstr>
      <vt:lpstr>AGENDA</vt:lpstr>
      <vt:lpstr>What is WCO?</vt:lpstr>
      <vt:lpstr>What is WCO?</vt:lpstr>
      <vt:lpstr>Content Targeting</vt:lpstr>
      <vt:lpstr>Content Targeting</vt:lpstr>
      <vt:lpstr>Content Targeting Rules</vt:lpstr>
      <vt:lpstr>WCO request-response cycle</vt:lpstr>
      <vt:lpstr>Content Testing</vt:lpstr>
      <vt:lpstr>Hands On</vt:lpstr>
      <vt:lpstr>Hands-On: Enabling WCO Controls</vt:lpstr>
      <vt:lpstr>Hands On</vt:lpstr>
      <vt:lpstr>Hands-On: Making an A/B Test</vt:lpstr>
      <vt:lpstr>Hands-On: Making an A/B Test</vt:lpstr>
      <vt:lpstr>Hands-On: Making an A/B Test</vt:lpstr>
      <vt:lpstr>Hands-On: Making an A/B Test</vt:lpstr>
      <vt:lpstr>Hands-On: Making an A/B Test</vt:lpstr>
      <vt:lpstr>Hands-On: Making an A/B Test</vt:lpstr>
      <vt:lpstr>Hands-On: Making an A/B Test</vt:lpstr>
      <vt:lpstr>Hands-On: Making an A/B Test</vt:lpstr>
      <vt:lpstr>Hands On</vt:lpstr>
      <vt:lpstr>Hands-On: Using targeting</vt:lpstr>
      <vt:lpstr>Hands-On: Using targeting</vt:lpstr>
      <vt:lpstr>Hands-On: Using targeting</vt:lpstr>
      <vt:lpstr>Hands-On: Using targeting</vt:lpstr>
      <vt:lpstr>Hands-On: Using targeting</vt:lpstr>
      <vt:lpstr>Hands-On: Using targeting</vt:lpstr>
      <vt:lpstr>Hands-On: Using targeting</vt:lpstr>
      <vt:lpstr>Hands-On: Using targeting</vt:lpstr>
      <vt:lpstr>Hands-On: Using targeting</vt:lpstr>
      <vt:lpstr>Hands-On: Using targeting</vt:lpstr>
      <vt:lpstr>Hands On</vt:lpstr>
      <vt:lpstr>Hands-On: Using a form</vt:lpstr>
      <vt:lpstr>Hands-On: Using a form</vt:lpstr>
      <vt:lpstr>Hands-On: Using a form</vt:lpstr>
      <vt:lpstr>Hands-On: Using a form</vt:lpstr>
      <vt:lpstr>Hands-On: Using a form</vt:lpstr>
      <vt:lpstr>Hands-On: Using a form</vt:lpstr>
      <vt:lpstr>Hands-On: Using a form</vt:lpstr>
      <vt:lpstr>Hands-On: Using a form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Clark</dc:creator>
  <cp:lastModifiedBy>Marcus Edwards</cp:lastModifiedBy>
  <cp:revision>329</cp:revision>
  <dcterms:created xsi:type="dcterms:W3CDTF">2014-05-29T23:54:45Z</dcterms:created>
  <dcterms:modified xsi:type="dcterms:W3CDTF">2019-04-19T05:55:32Z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0x01010080DBB18FA72F8D41BE3AADDE8766CF8E</vt:lpwstr>
  </property>
</Properties>
</file>